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9_750D89B8.xml" ContentType="application/vnd.ms-powerpoint.comments+xml"/>
  <Override PartName="/ppt/comments/modernComment_10A_A6E04565.xml" ContentType="application/vnd.ms-powerpoint.comments+xml"/>
  <Override PartName="/ppt/comments/modernComment_10B_844D5395.xml" ContentType="application/vnd.ms-powerpoint.comments+xml"/>
  <Override PartName="/ppt/authors.xml" ContentType="application/vnd.ms-powerpoint.authors+xml"/>
  <Override PartName="/ppt/ink/ink1.xml" ContentType="application/inkml+xml"/>
  <Override PartName="/ppt/ink/ink3.xml" ContentType="application/inkml+xml"/>
  <Override PartName="/ppt/ink/ink4.xml" ContentType="application/inkml+xml"/>
  <Override PartName="/ppt/ink/ink5.xml" ContentType="application/inkml+xml"/>
  <Override PartName="/ppt/comments/modernComment_10E_BC60DC90.xml" ContentType="application/vnd.ms-powerpoint.comments+xml"/>
  <Override PartName="/ppt/ink/ink2.xml" ContentType="application/inkml+xml"/>
  <Override PartName="/ppt/theme/theme1.xml" ContentType="application/vnd.openxmlformats-officedocument.theme+xml"/>
  <Override PartName="/ppt/comments/modernComment_117_54C193F1.xml" ContentType="application/vnd.ms-powerpoint.comments+xml"/>
  <Override PartName="/ppt/comments/modernComment_103_13590F60.xml" ContentType="application/vnd.ms-powerpoint.comments+xml"/>
  <Override PartName="/ppt/comments/modernComment_104_834FD8E6.xml" ContentType="application/vnd.ms-powerpoint.comments+xml"/>
  <Override PartName="/ppt/comments/modernComment_106_24748AFD.xml" ContentType="application/vnd.ms-powerpoint.comments+xml"/>
  <Override PartName="/ppt/comments/modernComment_108_BEC88FBA.xml" ContentType="application/vnd.ms-powerpoint.comments+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71" r:id="rId18"/>
    <p:sldId id="280" r:id="rId19"/>
    <p:sldId id="272" r:id="rId20"/>
    <p:sldId id="273" r:id="rId21"/>
    <p:sldId id="277" r:id="rId22"/>
    <p:sldId id="275" r:id="rId23"/>
    <p:sldId id="278" r:id="rId24"/>
    <p:sldId id="281" r:id="rId2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9" userDrawn="1">
          <p15:clr>
            <a:srgbClr val="A4A3A4"/>
          </p15:clr>
        </p15:guide>
        <p15:guide id="2" pos="38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7E4F2D-07A5-470F-0279-CA51F4FA4917}" name="Alejandro Jorge Behringer" initials="AJB" userId="Alejandro Jorge Behring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8" d="100"/>
          <a:sy n="78" d="100"/>
        </p:scale>
        <p:origin x="82" y="86"/>
      </p:cViewPr>
      <p:guideLst>
        <p:guide orient="horz" pos="2319"/>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 Id="rId8" Type="http://schemas.openxmlformats.org/officeDocument/2006/relationships/slide" Target="slides/slide7.xml"/></Relationships>
</file>

<file path=ppt/comments/modernComment_103_13590F60.xml><?xml version="1.0" encoding="utf-8"?>
<p188:cmLst xmlns:a="http://schemas.openxmlformats.org/drawingml/2006/main" xmlns:r="http://schemas.openxmlformats.org/officeDocument/2006/relationships" xmlns:p188="http://schemas.microsoft.com/office/powerpoint/2018/8/main">
  <p188:cm id="{1BC3A9A2-DC1F-4A4A-BDDB-101916ED1453}" authorId="{8D7E4F2D-07A5-470F-0279-CA51F4FA4917}" created="2022-09-08T21:44:54.587">
    <pc:sldMkLst xmlns:pc="http://schemas.microsoft.com/office/powerpoint/2013/main/command">
      <pc:docMk/>
      <pc:sldMk cId="324603744" sldId="259"/>
    </pc:sldMkLst>
    <p188:txBody>
      <a:bodyPr/>
      <a:lstStyle/>
      <a:p>
        <a:r>
          <a:rPr lang="es-AR"/>
          <a:t>Altura del lado derecho 3
Altura del lado izquierdo 2</a:t>
        </a:r>
      </a:p>
    </p188:txBody>
  </p188:cm>
</p188:cmLst>
</file>

<file path=ppt/comments/modernComment_104_834FD8E6.xml><?xml version="1.0" encoding="utf-8"?>
<p188:cmLst xmlns:a="http://schemas.openxmlformats.org/drawingml/2006/main" xmlns:r="http://schemas.openxmlformats.org/officeDocument/2006/relationships" xmlns:p188="http://schemas.microsoft.com/office/powerpoint/2018/8/main">
  <p188:cm id="{B406E9FC-44D3-41AE-A6BB-E552A6CE6A7F}" authorId="{8D7E4F2D-07A5-470F-0279-CA51F4FA4917}" created="2022-09-08T21:46:48.709">
    <pc:sldMkLst xmlns:pc="http://schemas.microsoft.com/office/powerpoint/2013/main/command">
      <pc:docMk/>
      <pc:sldMk cId="2203048166" sldId="260"/>
    </pc:sldMkLst>
    <p188:txBody>
      <a:bodyPr/>
      <a:lstStyle/>
      <a:p>
        <a:r>
          <a:rPr lang="es-AR"/>
          <a:t>Le pedimos a los alumnos calcular los factores de equilio</a:t>
        </a:r>
      </a:p>
    </p188:txBody>
  </p188:cm>
</p188:cmLst>
</file>

<file path=ppt/comments/modernComment_106_24748AFD.xml><?xml version="1.0" encoding="utf-8"?>
<p188:cmLst xmlns:a="http://schemas.openxmlformats.org/drawingml/2006/main" xmlns:r="http://schemas.openxmlformats.org/officeDocument/2006/relationships" xmlns:p188="http://schemas.microsoft.com/office/powerpoint/2018/8/main">
  <p188:cm id="{A6A621C0-2CAE-4BCB-86C9-14ABF3B48BF5}" authorId="{8D7E4F2D-07A5-470F-0279-CA51F4FA4917}" created="2022-09-08T21:47:38.370">
    <pc:sldMkLst xmlns:pc="http://schemas.microsoft.com/office/powerpoint/2013/main/command">
      <pc:docMk/>
      <pc:sldMk cId="611617533" sldId="262"/>
    </pc:sldMkLst>
    <p188:txBody>
      <a:bodyPr/>
      <a:lstStyle/>
      <a:p>
        <a:r>
          <a:rPr lang="es-AR"/>
          <a:t>Pedimos a los Alumnos verificar los factores de equilibrio que se calcularon</a:t>
        </a:r>
      </a:p>
    </p188:txBody>
  </p188:cm>
</p188:cmLst>
</file>

<file path=ppt/comments/modernComment_108_BEC88FBA.xml><?xml version="1.0" encoding="utf-8"?>
<p188:cmLst xmlns:a="http://schemas.openxmlformats.org/drawingml/2006/main" xmlns:r="http://schemas.openxmlformats.org/officeDocument/2006/relationships" xmlns:p188="http://schemas.microsoft.com/office/powerpoint/2018/8/main">
  <p188:cm id="{33A47A40-5EC5-40C1-9357-DB95E08B9189}" authorId="{8D7E4F2D-07A5-470F-0279-CA51F4FA4917}" created="2022-09-08T21:49:25.503">
    <pc:sldMkLst xmlns:pc="http://schemas.microsoft.com/office/powerpoint/2013/main/command">
      <pc:docMk/>
      <pc:sldMk cId="3200815034" sldId="264"/>
    </pc:sldMkLst>
    <p188:txBody>
      <a:bodyPr/>
      <a:lstStyle/>
      <a:p>
        <a:r>
          <a:rPr lang="es-AR"/>
          <a:t>Le pedimos a los alumnos calcularlos factores de equilibrio </a:t>
        </a:r>
      </a:p>
    </p188:txBody>
  </p188:cm>
  <p188:cm id="{C0108FE0-D27F-49E9-A484-EC4D0E2B6BDB}" authorId="{8D7E4F2D-07A5-470F-0279-CA51F4FA4917}" created="2022-09-08T21:56:00.320">
    <pc:sldMkLst xmlns:pc="http://schemas.microsoft.com/office/powerpoint/2013/main/command">
      <pc:docMk/>
      <pc:sldMk cId="3200815034" sldId="264"/>
    </pc:sldMkLst>
    <p188:txBody>
      <a:bodyPr/>
      <a:lstStyle/>
      <a:p>
        <a:r>
          <a:rPr lang="es-AR"/>
          <a:t>Si el signo da igual: Rotación Simple
Si el signo da distinto: Rotación Doble
</a:t>
        </a:r>
      </a:p>
    </p188:txBody>
  </p188:cm>
</p188:cmLst>
</file>

<file path=ppt/comments/modernComment_109_750D89B8.xml><?xml version="1.0" encoding="utf-8"?>
<p188:cmLst xmlns:a="http://schemas.openxmlformats.org/drawingml/2006/main" xmlns:r="http://schemas.openxmlformats.org/officeDocument/2006/relationships" xmlns:p188="http://schemas.microsoft.com/office/powerpoint/2018/8/main">
  <p188:cm id="{1FB673A5-3341-4217-86E4-FB37E41AD7A7}" authorId="{8D7E4F2D-07A5-470F-0279-CA51F4FA4917}" created="2022-09-08T21:56:15.849">
    <pc:sldMkLst xmlns:pc="http://schemas.microsoft.com/office/powerpoint/2013/main/command">
      <pc:docMk/>
      <pc:sldMk cId="1963821496" sldId="265"/>
    </pc:sldMkLst>
    <p188:txBody>
      <a:bodyPr/>
      <a:lstStyle/>
      <a:p>
        <a:r>
          <a:rPr lang="es-AR"/>
          <a:t>Si el signo da igual: Rotación Simple
Si el signo da distinto: Rotación Doble</a:t>
        </a:r>
      </a:p>
    </p188:txBody>
  </p188:cm>
</p188:cmLst>
</file>

<file path=ppt/comments/modernComment_10A_A6E04565.xml><?xml version="1.0" encoding="utf-8"?>
<p188:cmLst xmlns:a="http://schemas.openxmlformats.org/drawingml/2006/main" xmlns:r="http://schemas.openxmlformats.org/officeDocument/2006/relationships" xmlns:p188="http://schemas.microsoft.com/office/powerpoint/2018/8/main">
  <p188:cm id="{20E96B46-2321-4CFF-8BC8-07ACBD448A62}" authorId="{8D7E4F2D-07A5-470F-0279-CA51F4FA4917}" created="2022-09-08T21:56:28.689">
    <pc:sldMkLst xmlns:pc="http://schemas.microsoft.com/office/powerpoint/2013/main/command">
      <pc:docMk/>
      <pc:sldMk cId="2799715685" sldId="266"/>
    </pc:sldMkLst>
    <p188:txBody>
      <a:bodyPr/>
      <a:lstStyle/>
      <a:p>
        <a:r>
          <a:rPr lang="es-AR"/>
          <a:t>Si el signo da igual: Rotación Simple
Si el signo da distinto: Rotación Doble</a:t>
        </a:r>
      </a:p>
    </p188:txBody>
  </p188:cm>
</p188:cmLst>
</file>

<file path=ppt/comments/modernComment_10B_844D5395.xml><?xml version="1.0" encoding="utf-8"?>
<p188:cmLst xmlns:a="http://schemas.openxmlformats.org/drawingml/2006/main" xmlns:r="http://schemas.openxmlformats.org/officeDocument/2006/relationships" xmlns:p188="http://schemas.microsoft.com/office/powerpoint/2018/8/main">
  <p188:cm id="{A605F626-EEF1-47EC-A0FA-C9CE1C2A0570}" authorId="{8D7E4F2D-07A5-470F-0279-CA51F4FA4917}" created="2022-09-08T21:56:45.884">
    <pc:sldMkLst xmlns:pc="http://schemas.microsoft.com/office/powerpoint/2013/main/command">
      <pc:docMk/>
      <pc:sldMk cId="2219660181" sldId="267"/>
    </pc:sldMkLst>
    <p188:txBody>
      <a:bodyPr/>
      <a:lstStyle/>
      <a:p>
        <a:r>
          <a:rPr lang="es-AR"/>
          <a:t>Si el signo da igual: Rotación Simple
Si el signo da distinto: Rotación Doble</a:t>
        </a:r>
      </a:p>
    </p188:txBody>
  </p188:cm>
</p188:cmLst>
</file>

<file path=ppt/comments/modernComment_10E_BC60DC90.xml><?xml version="1.0" encoding="utf-8"?>
<p188:cmLst xmlns:a="http://schemas.openxmlformats.org/drawingml/2006/main" xmlns:r="http://schemas.openxmlformats.org/officeDocument/2006/relationships" xmlns:p188="http://schemas.microsoft.com/office/powerpoint/2018/8/main">
  <p188:cm id="{409D5248-6095-4A9F-945C-E966B3C4B280}" authorId="{8D7E4F2D-07A5-470F-0279-CA51F4FA4917}" created="2022-09-08T21:57:27.693">
    <pc:sldMkLst xmlns:pc="http://schemas.microsoft.com/office/powerpoint/2013/main/command">
      <pc:docMk/>
      <pc:sldMk cId="3160464528" sldId="270"/>
    </pc:sldMkLst>
    <p188:replyLst>
      <p188:reply id="{A47B30B7-8B98-4D31-AB7A-DEC47959BE32}" authorId="{8D7E4F2D-07A5-470F-0279-CA51F4FA4917}" created="2022-09-08T22:11:29.054">
        <p188:txBody>
          <a:bodyPr/>
          <a:lstStyle/>
          <a:p>
            <a:r>
              <a:rPr lang="es-AR"/>
              <a:t>Rotacion Doble !!</a:t>
            </a:r>
          </a:p>
        </p188:txBody>
      </p188:reply>
    </p188:replyLst>
    <p188:txBody>
      <a:bodyPr/>
      <a:lstStyle/>
      <a:p>
        <a:r>
          <a:rPr lang="es-AR"/>
          <a:t>Si el signo da igual: Rotación Simple
Si el signo da distinto: Rotación Doble</a:t>
        </a:r>
      </a:p>
    </p188:txBody>
  </p188:cm>
</p188:cmLst>
</file>

<file path=ppt/comments/modernComment_117_54C193F1.xml><?xml version="1.0" encoding="utf-8"?>
<p188:cmLst xmlns:a="http://schemas.openxmlformats.org/drawingml/2006/main" xmlns:r="http://schemas.openxmlformats.org/officeDocument/2006/relationships" xmlns:p188="http://schemas.microsoft.com/office/powerpoint/2018/8/main">
  <p188:cm id="{E071D496-205F-4089-8200-FB9DBCC826F7}" authorId="{8D7E4F2D-07A5-470F-0279-CA51F4FA4917}" created="2022-09-08T22:13:54.279">
    <pc:sldMkLst xmlns:pc="http://schemas.microsoft.com/office/powerpoint/2013/main/command">
      <pc:docMk/>
      <pc:sldMk cId="1421972465" sldId="279"/>
    </pc:sldMkLst>
    <p188:txBody>
      <a:bodyPr/>
      <a:lstStyle/>
      <a:p>
        <a:r>
          <a:rPr lang="es-AR"/>
          <a:t>Subimos el 35</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0:59:39.83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0:59:45.49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4:00.94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6:46.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6:46.667"/>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A83A6-6112-781E-13AA-92F321BD1F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76EE0DF2-4DAC-AF73-3342-0A7201DDE4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48AD8F6E-2BE3-65C6-D0F3-128DA9ABA5AB}"/>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8C33166F-8F2A-E081-717B-EA790271C6D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5914953-D75C-34B6-66DD-9B8AABA1B1B9}"/>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4182282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83E8AF-D62A-10D7-0D4D-5E5D0C62CC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95C3CBC1-08E2-0C13-6285-6BF6BB24413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56DCBF1-7C63-61E4-7BFC-1884410DE6BF}"/>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2B8490F9-0DC1-EF08-9B59-CD4124E0E20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C7A2FA0-A211-7C90-D04E-1DF0B0F086DB}"/>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182622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842CDD9-42FC-0BB6-4909-DFF3AE935CC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D12D39D-8728-8FAE-16B5-3967B5D4000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DE3F7AB-31B5-0C13-08F6-80E997AFEE0F}"/>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E9860D36-B6C9-63FC-4CB1-DFBE9086AEF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2852E36-79FB-358F-112E-815AF04EFD33}"/>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148483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EF7BD-783F-8FA9-7DAB-BB52EFEA0BE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9440C3A-053D-84E5-F14F-3CE2E18B41B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FC6D4F7-241D-1E0D-EB8E-94A52BB85EF8}"/>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2989DB26-488E-B39E-157E-1F635F16C50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572B1CF7-B145-3FD5-3311-B6C6BDBE6BCB}"/>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3901773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603B2-2B30-929E-EDE9-604F0F6DDAD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CB053D39-B0AC-472B-ABBA-9A571FC6A3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B975AB-59E2-6E98-CD9E-DFBC72341072}"/>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749898C8-96DE-0764-50BC-AD4511132C5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1EA58AC-DB28-EEC8-A338-9378479D71BC}"/>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9516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9B020-0BBC-ED89-F4F1-63D031FBDC1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CA15F10-5C79-7F69-8EEB-660B06E2BD2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A52A05F-A2CD-6030-FA18-384BFAE7127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5B804F53-1638-E875-EB93-2D10A23E4CD7}"/>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6" name="Marcador de pie de página 5">
            <a:extLst>
              <a:ext uri="{FF2B5EF4-FFF2-40B4-BE49-F238E27FC236}">
                <a16:creationId xmlns:a16="http://schemas.microsoft.com/office/drawing/2014/main" id="{07417936-A1C8-24C5-08C9-8738896AB7D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F5F7ABB-0355-8DCC-ECE2-CC7B6EE863F2}"/>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61412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5A4ED-7102-4A85-C178-079B115AED6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99D9D03-21D2-2FEA-0828-49341E81A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3E9AEF4-0DAE-BAE2-2A03-1EB3ADD3918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300B3B93-82CF-EA36-5229-019FE548E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EF60E8E-4279-C266-EF47-64212619519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3F17BDCB-8CA3-988C-2674-F0822D6C57A0}"/>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8" name="Marcador de pie de página 7">
            <a:extLst>
              <a:ext uri="{FF2B5EF4-FFF2-40B4-BE49-F238E27FC236}">
                <a16:creationId xmlns:a16="http://schemas.microsoft.com/office/drawing/2014/main" id="{904FE2F8-8A80-FF29-1B60-38C8FAE4466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8F4C0869-683F-8EAD-4FD8-D4B1E3519765}"/>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2295378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7D7E3-7369-F872-025C-C2BD001304A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4D08DFC-6BC8-3C86-BF2E-9DBA0B2DBBA2}"/>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4" name="Marcador de pie de página 3">
            <a:extLst>
              <a:ext uri="{FF2B5EF4-FFF2-40B4-BE49-F238E27FC236}">
                <a16:creationId xmlns:a16="http://schemas.microsoft.com/office/drawing/2014/main" id="{774F3C09-7AF0-B78C-EDC5-CFE427750E29}"/>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7128A7F6-323E-4C87-53E7-D80D9DFE5CF0}"/>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1999700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6365763-245B-1F02-5527-7BC3D820BF76}"/>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3" name="Marcador de pie de página 2">
            <a:extLst>
              <a:ext uri="{FF2B5EF4-FFF2-40B4-BE49-F238E27FC236}">
                <a16:creationId xmlns:a16="http://schemas.microsoft.com/office/drawing/2014/main" id="{2FA1FE0D-DB38-23FD-8F46-38436C514915}"/>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FDDE5ED6-61BA-C5BB-5339-4A233CE9EB1B}"/>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305595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1C9C6-4D44-414B-6FCF-F31238ECFD4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E92E904-A103-C91E-251B-906067223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CE9945C-C7A4-5952-8B1F-CBB92AD9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F24902-7AA4-54B6-3483-011605332F96}"/>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6" name="Marcador de pie de página 5">
            <a:extLst>
              <a:ext uri="{FF2B5EF4-FFF2-40B4-BE49-F238E27FC236}">
                <a16:creationId xmlns:a16="http://schemas.microsoft.com/office/drawing/2014/main" id="{87CA273D-BFE3-DE02-1B04-59449D1BF78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71983550-E7C9-B80E-E798-C7835B2DEE84}"/>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2737919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FC5F1-D683-EE9E-29BF-950CEF8EF75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BE1158E6-974E-79EA-1F56-67C9769B3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03CBDE8A-1A11-138C-7604-AAD8275EA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A9E5B92-3D8F-C75E-1DD1-78769388BD65}"/>
              </a:ext>
            </a:extLst>
          </p:cNvPr>
          <p:cNvSpPr>
            <a:spLocks noGrp="1"/>
          </p:cNvSpPr>
          <p:nvPr>
            <p:ph type="dt" sz="half" idx="10"/>
          </p:nvPr>
        </p:nvSpPr>
        <p:spPr/>
        <p:txBody>
          <a:bodyPr/>
          <a:lstStyle/>
          <a:p>
            <a:fld id="{CCCDC777-0F9B-4DE3-858E-8DFA652252FF}" type="datetimeFigureOut">
              <a:rPr lang="es-AR" smtClean="0"/>
              <a:t>19/9/2022</a:t>
            </a:fld>
            <a:endParaRPr lang="es-AR"/>
          </a:p>
        </p:txBody>
      </p:sp>
      <p:sp>
        <p:nvSpPr>
          <p:cNvPr id="6" name="Marcador de pie de página 5">
            <a:extLst>
              <a:ext uri="{FF2B5EF4-FFF2-40B4-BE49-F238E27FC236}">
                <a16:creationId xmlns:a16="http://schemas.microsoft.com/office/drawing/2014/main" id="{C60BB70D-1E6A-8C60-7D23-AC076D370C6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C8ECF4F-3B05-82B3-917F-9AEFA14710FD}"/>
              </a:ext>
            </a:extLst>
          </p:cNvPr>
          <p:cNvSpPr>
            <a:spLocks noGrp="1"/>
          </p:cNvSpPr>
          <p:nvPr>
            <p:ph type="sldNum" sz="quarter" idx="12"/>
          </p:nvPr>
        </p:nvSpPr>
        <p:spPr/>
        <p:txBody>
          <a:bodyPr/>
          <a:lstStyle/>
          <a:p>
            <a:fld id="{66C74C20-252C-4F2C-94E1-2A3C30C98084}" type="slidenum">
              <a:rPr lang="es-AR" smtClean="0"/>
              <a:t>‹Nº›</a:t>
            </a:fld>
            <a:endParaRPr lang="es-AR"/>
          </a:p>
        </p:txBody>
      </p:sp>
    </p:spTree>
    <p:extLst>
      <p:ext uri="{BB962C8B-B14F-4D97-AF65-F5344CB8AC3E}">
        <p14:creationId xmlns:p14="http://schemas.microsoft.com/office/powerpoint/2010/main" val="198873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7B5230-1C57-6301-C2DD-9317B5ED4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3B19A46-4D86-EC01-F282-20531B6B4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4DFDBF4-97C1-B09A-AB5B-09E81DA06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DC777-0F9B-4DE3-858E-8DFA652252FF}" type="datetimeFigureOut">
              <a:rPr lang="es-AR" smtClean="0"/>
              <a:t>19/9/2022</a:t>
            </a:fld>
            <a:endParaRPr lang="es-AR"/>
          </a:p>
        </p:txBody>
      </p:sp>
      <p:sp>
        <p:nvSpPr>
          <p:cNvPr id="5" name="Marcador de pie de página 4">
            <a:extLst>
              <a:ext uri="{FF2B5EF4-FFF2-40B4-BE49-F238E27FC236}">
                <a16:creationId xmlns:a16="http://schemas.microsoft.com/office/drawing/2014/main" id="{E0DE4B86-5B2B-C3BC-AE06-141646C67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F99497A3-7762-4920-F93D-E748CE9B36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74C20-252C-4F2C-94E1-2A3C30C98084}" type="slidenum">
              <a:rPr lang="es-AR" smtClean="0"/>
              <a:t>‹Nº›</a:t>
            </a:fld>
            <a:endParaRPr lang="es-AR"/>
          </a:p>
        </p:txBody>
      </p:sp>
    </p:spTree>
    <p:extLst>
      <p:ext uri="{BB962C8B-B14F-4D97-AF65-F5344CB8AC3E}">
        <p14:creationId xmlns:p14="http://schemas.microsoft.com/office/powerpoint/2010/main" val="2710070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microsoft.com/office/2018/10/relationships/comments" Target="../comments/modernComment_109_750D89B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A_A6E0456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microsoft.com/office/2018/10/relationships/comments" Target="../comments/modernComment_10B_844D539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1.xml"/><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4.xml"/><Relationship Id="rId1" Type="http://schemas.openxmlformats.org/officeDocument/2006/relationships/slideLayout" Target="../slideLayouts/slideLayout1.xml"/><Relationship Id="rId4" Type="http://schemas.openxmlformats.org/officeDocument/2006/relationships/customXml" Target="../ink/ink5.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E_BC60DC9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7_54C193F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3_13590F6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4_834FD8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6_24748AFD.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08_BEC88FBA.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a:hlinkClick r:id="" action="ppaction://media"/>
            <a:extLst>
              <a:ext uri="{FF2B5EF4-FFF2-40B4-BE49-F238E27FC236}">
                <a16:creationId xmlns:a16="http://schemas.microsoft.com/office/drawing/2014/main" id="{934A7E54-F4EC-CC47-73C4-B904805580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5" name="Rectángulo 4">
            <a:extLst>
              <a:ext uri="{FF2B5EF4-FFF2-40B4-BE49-F238E27FC236}">
                <a16:creationId xmlns:a16="http://schemas.microsoft.com/office/drawing/2014/main" id="{E7376DD4-7387-555C-C71F-34484837869B}"/>
              </a:ext>
            </a:extLst>
          </p:cNvPr>
          <p:cNvSpPr/>
          <p:nvPr/>
        </p:nvSpPr>
        <p:spPr>
          <a:xfrm>
            <a:off x="3625883" y="445361"/>
            <a:ext cx="4202818" cy="923330"/>
          </a:xfrm>
          <a:prstGeom prst="rect">
            <a:avLst/>
          </a:prstGeom>
          <a:noFill/>
        </p:spPr>
        <p:txBody>
          <a:bodyPr wrap="none" lIns="91440" tIns="45720" rIns="91440" bIns="45720">
            <a:prstTxWarp prst="textChevronInverted">
              <a:avLst/>
            </a:prstTxWarp>
            <a:spAutoFit/>
            <a:scene3d>
              <a:camera prst="orthographicFront"/>
              <a:lightRig rig="soft" dir="t">
                <a:rot lat="0" lon="0" rev="15600000"/>
              </a:lightRig>
            </a:scene3d>
            <a:sp3d extrusionH="57150" prstMaterial="softEdge">
              <a:bevelT w="25400" h="38100"/>
            </a:sp3d>
          </a:bodyPr>
          <a:lstStyle/>
          <a:p>
            <a:pPr algn="ctr"/>
            <a:r>
              <a:rPr lang="es-ES" sz="5400" b="1" dirty="0">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ARBOLES</a:t>
            </a:r>
            <a:r>
              <a:rPr lang="es-ES" sz="5400" b="1" dirty="0">
                <a:ln w="22225">
                  <a:solidFill>
                    <a:schemeClr val="accent2"/>
                  </a:solidFill>
                  <a:prstDash val="solid"/>
                </a:ln>
                <a:solidFill>
                  <a:schemeClr val="accent2">
                    <a:lumMod val="40000"/>
                    <a:lumOff val="60000"/>
                  </a:schemeClr>
                </a:solidFill>
              </a:rPr>
              <a:t>  AVL</a:t>
            </a:r>
          </a:p>
        </p:txBody>
      </p:sp>
      <p:sp>
        <p:nvSpPr>
          <p:cNvPr id="7" name="CuadroTexto 6">
            <a:extLst>
              <a:ext uri="{FF2B5EF4-FFF2-40B4-BE49-F238E27FC236}">
                <a16:creationId xmlns:a16="http://schemas.microsoft.com/office/drawing/2014/main" id="{4A2629B5-A62F-CCA4-D704-1B0D25D7D45C}"/>
              </a:ext>
            </a:extLst>
          </p:cNvPr>
          <p:cNvSpPr txBox="1"/>
          <p:nvPr/>
        </p:nvSpPr>
        <p:spPr>
          <a:xfrm>
            <a:off x="2389238" y="1859651"/>
            <a:ext cx="8057773" cy="923330"/>
          </a:xfrm>
          <a:prstGeom prst="rect">
            <a:avLst/>
          </a:prstGeom>
          <a:noFill/>
        </p:spPr>
        <p:txBody>
          <a:bodyPr wrap="square">
            <a:spAutoFit/>
          </a:bodyPr>
          <a:lstStyle/>
          <a:p>
            <a:r>
              <a:rPr lang="es-AR" dirty="0"/>
              <a:t> </a:t>
            </a:r>
            <a:r>
              <a:rPr lang="es-AR" sz="5400" b="1" dirty="0" err="1">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Adelson-Velskii</a:t>
            </a:r>
            <a:r>
              <a:rPr lang="es-AR" sz="5400" b="1" dirty="0">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 y </a:t>
            </a:r>
            <a:r>
              <a:rPr lang="es-AR" sz="5400" b="1" dirty="0" err="1">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Landis</a:t>
            </a:r>
            <a:r>
              <a:rPr lang="es-AR" sz="5400" b="1" dirty="0">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 </a:t>
            </a:r>
          </a:p>
        </p:txBody>
      </p:sp>
      <p:sp>
        <p:nvSpPr>
          <p:cNvPr id="9" name="CuadroTexto 8">
            <a:extLst>
              <a:ext uri="{FF2B5EF4-FFF2-40B4-BE49-F238E27FC236}">
                <a16:creationId xmlns:a16="http://schemas.microsoft.com/office/drawing/2014/main" id="{7C7C8D66-EE7C-FDF8-4EA4-96830872C065}"/>
              </a:ext>
            </a:extLst>
          </p:cNvPr>
          <p:cNvSpPr txBox="1"/>
          <p:nvPr/>
        </p:nvSpPr>
        <p:spPr>
          <a:xfrm>
            <a:off x="132736" y="4075019"/>
            <a:ext cx="11769212" cy="1754326"/>
          </a:xfrm>
          <a:prstGeom prst="rect">
            <a:avLst/>
          </a:prstGeom>
          <a:noFill/>
        </p:spPr>
        <p:txBody>
          <a:bodyPr wrap="square">
            <a:spAutoFit/>
          </a:bodyPr>
          <a:lstStyle/>
          <a:p>
            <a:pPr algn="ctr"/>
            <a:r>
              <a:rPr lang="es-AR" dirty="0"/>
              <a:t> </a:t>
            </a:r>
            <a:r>
              <a:rPr lang="es-AR" sz="5400" b="1" dirty="0">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árbol de búsqueda binario </a:t>
            </a:r>
            <a:r>
              <a:rPr lang="es-AR" sz="5400" b="1" dirty="0" err="1">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rPr>
              <a:t>auto-balanceable</a:t>
            </a:r>
            <a:endParaRPr lang="es-AR" sz="5400" b="1" dirty="0">
              <a:ln w="22225">
                <a:solidFill>
                  <a:schemeClr val="accent2"/>
                </a:solidFill>
                <a:prstDash val="solid"/>
              </a:ln>
              <a:solidFill>
                <a:schemeClr val="accent2">
                  <a:lumMod val="40000"/>
                  <a:lumOff val="60000"/>
                </a:schemeClr>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353248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4804287" y="1599853"/>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728579" y="2861152"/>
            <a:ext cx="442452" cy="400110"/>
          </a:xfrm>
          <a:prstGeom prst="rect">
            <a:avLst/>
          </a:prstGeom>
          <a:noFill/>
        </p:spPr>
        <p:txBody>
          <a:bodyPr wrap="square" rtlCol="0">
            <a:spAutoFit/>
          </a:bodyPr>
          <a:lstStyle/>
          <a:p>
            <a:pPr algn="ctr"/>
            <a:r>
              <a:rPr lang="es-AR" sz="2000"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1338412" y="2861152"/>
            <a:ext cx="442452" cy="400110"/>
          </a:xfrm>
          <a:prstGeom prst="rect">
            <a:avLst/>
          </a:prstGeom>
          <a:noFill/>
        </p:spPr>
        <p:txBody>
          <a:bodyPr wrap="square" rtlCol="0">
            <a:spAutoFit/>
          </a:bodyPr>
          <a:lstStyle/>
          <a:p>
            <a:pPr algn="ctr"/>
            <a:r>
              <a:rPr lang="es-AR" sz="2000"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120077" y="2861152"/>
            <a:ext cx="442452" cy="400110"/>
          </a:xfrm>
          <a:prstGeom prst="rect">
            <a:avLst/>
          </a:prstGeom>
          <a:noFill/>
        </p:spPr>
        <p:txBody>
          <a:bodyPr wrap="square" rtlCol="0">
            <a:spAutoFit/>
          </a:bodyPr>
          <a:lstStyle/>
          <a:p>
            <a:pPr algn="ctr"/>
            <a:r>
              <a:rPr lang="es-AR" sz="2000"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3148778" y="374800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2120077" y="447977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3148779" y="533490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2197504" y="4144301"/>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2897672" y="5729431"/>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3591231" y="5694036"/>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1957464" y="4965574"/>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2525275" y="4965574"/>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2988387" y="4226109"/>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3528168" y="4201352"/>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3222137" y="4986875"/>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3222137" y="3408303"/>
            <a:ext cx="442452"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65084" y="0"/>
            <a:ext cx="7522064"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los siguientes Rotaciones</a:t>
            </a:r>
            <a:endParaRPr lang="es-AR" sz="3200" b="1" dirty="0"/>
          </a:p>
        </p:txBody>
      </p:sp>
      <p:sp>
        <p:nvSpPr>
          <p:cNvPr id="19" name="CuadroTexto 18">
            <a:extLst>
              <a:ext uri="{FF2B5EF4-FFF2-40B4-BE49-F238E27FC236}">
                <a16:creationId xmlns:a16="http://schemas.microsoft.com/office/drawing/2014/main" id="{C782EAAE-F648-CF1E-28D1-33E9565205E7}"/>
              </a:ext>
            </a:extLst>
          </p:cNvPr>
          <p:cNvSpPr txBox="1"/>
          <p:nvPr/>
        </p:nvSpPr>
        <p:spPr>
          <a:xfrm>
            <a:off x="5246738" y="2732938"/>
            <a:ext cx="4520381" cy="1077218"/>
          </a:xfrm>
          <a:prstGeom prst="rect">
            <a:avLst/>
          </a:prstGeom>
          <a:noFill/>
        </p:spPr>
        <p:txBody>
          <a:bodyPr wrap="square">
            <a:spAutoFit/>
          </a:bodyPr>
          <a:lstStyle/>
          <a:p>
            <a:pPr algn="ctr"/>
            <a:r>
              <a:rPr lang="es-MX" sz="3200" b="1" i="0" dirty="0">
                <a:solidFill>
                  <a:srgbClr val="FF0000"/>
                </a:solidFill>
                <a:effectLst/>
                <a:latin typeface="Arial" panose="020B0604020202020204" pitchFamily="34" charset="0"/>
              </a:rPr>
              <a:t>Si el signo da igual: </a:t>
            </a:r>
            <a:r>
              <a:rPr lang="es-MX" sz="3200" b="1" i="0" u="sng" dirty="0">
                <a:solidFill>
                  <a:srgbClr val="FF0000"/>
                </a:solidFill>
                <a:effectLst/>
                <a:latin typeface="Arial" panose="020B0604020202020204" pitchFamily="34" charset="0"/>
              </a:rPr>
              <a:t>Rotación Simple</a:t>
            </a:r>
            <a:endParaRPr lang="es-AR" sz="3200" b="1" u="sng" dirty="0">
              <a:solidFill>
                <a:srgbClr val="FF0000"/>
              </a:solidFill>
            </a:endParaRPr>
          </a:p>
        </p:txBody>
      </p:sp>
      <p:sp>
        <p:nvSpPr>
          <p:cNvPr id="20" name="CuadroTexto 19">
            <a:extLst>
              <a:ext uri="{FF2B5EF4-FFF2-40B4-BE49-F238E27FC236}">
                <a16:creationId xmlns:a16="http://schemas.microsoft.com/office/drawing/2014/main" id="{5115097C-5A2F-94C0-2325-D730F4F0F918}"/>
              </a:ext>
            </a:extLst>
          </p:cNvPr>
          <p:cNvSpPr txBox="1"/>
          <p:nvPr/>
        </p:nvSpPr>
        <p:spPr>
          <a:xfrm>
            <a:off x="5357352" y="3893428"/>
            <a:ext cx="4520381" cy="1077218"/>
          </a:xfrm>
          <a:prstGeom prst="rect">
            <a:avLst/>
          </a:prstGeom>
          <a:noFill/>
        </p:spPr>
        <p:txBody>
          <a:bodyPr wrap="square">
            <a:spAutoFit/>
          </a:bodyPr>
          <a:lstStyle/>
          <a:p>
            <a:pPr algn="ctr"/>
            <a:r>
              <a:rPr lang="es-MX" sz="3200" b="1" i="0" dirty="0">
                <a:solidFill>
                  <a:srgbClr val="7030A0"/>
                </a:solidFill>
                <a:effectLst/>
                <a:latin typeface="Arial" panose="020B0604020202020204" pitchFamily="34" charset="0"/>
              </a:rPr>
              <a:t>Si el signo da distinto: </a:t>
            </a:r>
            <a:r>
              <a:rPr lang="es-MX" sz="3200" b="1" i="0" u="sng" dirty="0">
                <a:solidFill>
                  <a:srgbClr val="7030A0"/>
                </a:solidFill>
                <a:effectLst/>
                <a:latin typeface="Arial" panose="020B0604020202020204" pitchFamily="34" charset="0"/>
              </a:rPr>
              <a:t>Rotación Doble</a:t>
            </a:r>
            <a:endParaRPr lang="es-AR" sz="3200" b="1" u="sng" dirty="0">
              <a:solidFill>
                <a:srgbClr val="7030A0"/>
              </a:solidFill>
            </a:endParaRPr>
          </a:p>
        </p:txBody>
      </p:sp>
      <p:cxnSp>
        <p:nvCxnSpPr>
          <p:cNvPr id="4" name="Conector recto 3">
            <a:extLst>
              <a:ext uri="{FF2B5EF4-FFF2-40B4-BE49-F238E27FC236}">
                <a16:creationId xmlns:a16="http://schemas.microsoft.com/office/drawing/2014/main" id="{D2551516-0BDC-952E-4329-93731285AF96}"/>
              </a:ext>
            </a:extLst>
          </p:cNvPr>
          <p:cNvCxnSpPr>
            <a:cxnSpLocks/>
            <a:stCxn id="13" idx="0"/>
            <a:endCxn id="8" idx="1"/>
          </p:cNvCxnSpPr>
          <p:nvPr/>
        </p:nvCxnSpPr>
        <p:spPr>
          <a:xfrm>
            <a:off x="2746501" y="4965574"/>
            <a:ext cx="494072" cy="457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09A127E-DB07-D254-C956-0E40A68E5251}"/>
              </a:ext>
            </a:extLst>
          </p:cNvPr>
          <p:cNvCxnSpPr>
            <a:cxnSpLocks/>
            <a:stCxn id="5" idx="3"/>
            <a:endCxn id="6" idx="7"/>
          </p:cNvCxnSpPr>
          <p:nvPr/>
        </p:nvCxnSpPr>
        <p:spPr>
          <a:xfrm flipH="1">
            <a:off x="2655090" y="4262069"/>
            <a:ext cx="585482" cy="3059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2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207141" y="1179984"/>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824444" y="1654529"/>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1434277" y="1654529"/>
            <a:ext cx="442452" cy="369332"/>
          </a:xfrm>
          <a:prstGeom prst="rect">
            <a:avLst/>
          </a:prstGeom>
          <a:noFill/>
        </p:spPr>
        <p:txBody>
          <a:bodyPr wrap="square" rtlCol="0">
            <a:spAutoFit/>
          </a:bodyPr>
          <a:lstStyle/>
          <a:p>
            <a:pPr algn="ctr"/>
            <a:r>
              <a:rPr lang="es-AR"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215942" y="1654529"/>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7547488" y="404896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6397112" y="4782650"/>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7547487" y="541826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6422920" y="4466558"/>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7326261" y="597384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7953068" y="597384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6168510" y="526844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6780574" y="5263345"/>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7392628" y="4631840"/>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8019435" y="463184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7621229" y="5083781"/>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7621229" y="3710468"/>
            <a:ext cx="442452"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47035" y="154957"/>
            <a:ext cx="7145593"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los siguientes Rotaciones</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247035" y="2343911"/>
            <a:ext cx="4520381" cy="1077218"/>
          </a:xfrm>
          <a:prstGeom prst="rect">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MX" sz="3200" b="1" i="0" dirty="0">
                <a:solidFill>
                  <a:srgbClr val="7030A0"/>
                </a:solidFill>
                <a:effectLst/>
                <a:latin typeface="Arial" panose="020B0604020202020204" pitchFamily="34" charset="0"/>
              </a:rPr>
              <a:t>Como son los signos de estos dos?</a:t>
            </a:r>
            <a:endParaRPr lang="es-AR" sz="3200" b="1" dirty="0">
              <a:solidFill>
                <a:srgbClr val="7030A0"/>
              </a:solidFill>
            </a:endParaRPr>
          </a:p>
        </p:txBody>
      </p:sp>
      <p:cxnSp>
        <p:nvCxnSpPr>
          <p:cNvPr id="21" name="Conector recto de flecha 20">
            <a:extLst>
              <a:ext uri="{FF2B5EF4-FFF2-40B4-BE49-F238E27FC236}">
                <a16:creationId xmlns:a16="http://schemas.microsoft.com/office/drawing/2014/main" id="{82F45E44-8951-D100-E74C-A86AB61E1923}"/>
              </a:ext>
            </a:extLst>
          </p:cNvPr>
          <p:cNvCxnSpPr>
            <a:cxnSpLocks/>
            <a:stCxn id="20" idx="3"/>
            <a:endCxn id="17" idx="1"/>
          </p:cNvCxnSpPr>
          <p:nvPr/>
        </p:nvCxnSpPr>
        <p:spPr>
          <a:xfrm>
            <a:off x="4767416" y="2882520"/>
            <a:ext cx="2853813" cy="101261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Conector recto de flecha 21">
            <a:extLst>
              <a:ext uri="{FF2B5EF4-FFF2-40B4-BE49-F238E27FC236}">
                <a16:creationId xmlns:a16="http://schemas.microsoft.com/office/drawing/2014/main" id="{6FF98749-79AF-D404-84EE-496AA2470CA6}"/>
              </a:ext>
            </a:extLst>
          </p:cNvPr>
          <p:cNvCxnSpPr>
            <a:cxnSpLocks/>
            <a:stCxn id="20" idx="3"/>
            <a:endCxn id="9" idx="1"/>
          </p:cNvCxnSpPr>
          <p:nvPr/>
        </p:nvCxnSpPr>
        <p:spPr>
          <a:xfrm>
            <a:off x="4767416" y="2882520"/>
            <a:ext cx="1655504" cy="17687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 name="Conector recto 3">
            <a:extLst>
              <a:ext uri="{FF2B5EF4-FFF2-40B4-BE49-F238E27FC236}">
                <a16:creationId xmlns:a16="http://schemas.microsoft.com/office/drawing/2014/main" id="{15099CE3-9978-AA7A-A783-7D5EE65E6A2F}"/>
              </a:ext>
            </a:extLst>
          </p:cNvPr>
          <p:cNvCxnSpPr>
            <a:cxnSpLocks/>
            <a:stCxn id="6" idx="6"/>
            <a:endCxn id="8" idx="1"/>
          </p:cNvCxnSpPr>
          <p:nvPr/>
        </p:nvCxnSpPr>
        <p:spPr>
          <a:xfrm>
            <a:off x="7023919" y="5083781"/>
            <a:ext cx="615362" cy="422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C04616C-9910-E197-9C92-8E0AFB1B9339}"/>
              </a:ext>
            </a:extLst>
          </p:cNvPr>
          <p:cNvCxnSpPr>
            <a:cxnSpLocks/>
            <a:stCxn id="5" idx="2"/>
            <a:endCxn id="6" idx="7"/>
          </p:cNvCxnSpPr>
          <p:nvPr/>
        </p:nvCxnSpPr>
        <p:spPr>
          <a:xfrm flipH="1">
            <a:off x="6932125" y="4350094"/>
            <a:ext cx="615363" cy="5207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71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236769" y="1092038"/>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1034611" y="1281027"/>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1644444" y="1281027"/>
            <a:ext cx="442452" cy="369332"/>
          </a:xfrm>
          <a:prstGeom prst="rect">
            <a:avLst/>
          </a:prstGeom>
          <a:noFill/>
        </p:spPr>
        <p:txBody>
          <a:bodyPr wrap="square" rtlCol="0">
            <a:spAutoFit/>
          </a:bodyPr>
          <a:lstStyle/>
          <a:p>
            <a:pPr algn="ctr"/>
            <a:r>
              <a:rPr lang="es-AR"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426109" y="1281027"/>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1504335" y="290071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70050" y="357973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1578076" y="437710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95858" y="3263642"/>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1356850" y="493268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1983657" y="493268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158552" y="4065531"/>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483007" y="4049691"/>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1349475" y="3483593"/>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1976282" y="348359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1669870" y="4023474"/>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1578076" y="2562221"/>
            <a:ext cx="442452"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47035" y="160880"/>
            <a:ext cx="7477426"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los siguientes Rotaciones</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387144" y="1880420"/>
            <a:ext cx="7779769" cy="584775"/>
          </a:xfrm>
          <a:prstGeom prst="rect">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MX" sz="3200" b="1" i="0" dirty="0">
                <a:solidFill>
                  <a:schemeClr val="accent1"/>
                </a:solidFill>
                <a:effectLst/>
                <a:latin typeface="Arial" panose="020B0604020202020204" pitchFamily="34" charset="0"/>
              </a:rPr>
              <a:t>Distintos</a:t>
            </a:r>
            <a:r>
              <a:rPr lang="es-MX" sz="3200" b="1" i="0" dirty="0">
                <a:solidFill>
                  <a:srgbClr val="FF0000"/>
                </a:solidFill>
                <a:effectLst/>
                <a:latin typeface="Arial" panose="020B0604020202020204" pitchFamily="34" charset="0"/>
              </a:rPr>
              <a:t>!!, por lo cual, rotación Doble</a:t>
            </a:r>
            <a:endParaRPr lang="es-AR" sz="3200" b="1" dirty="0">
              <a:solidFill>
                <a:srgbClr val="FF0000"/>
              </a:solidFill>
            </a:endParaRPr>
          </a:p>
        </p:txBody>
      </p:sp>
      <p:cxnSp>
        <p:nvCxnSpPr>
          <p:cNvPr id="4" name="Conector recto 3">
            <a:extLst>
              <a:ext uri="{FF2B5EF4-FFF2-40B4-BE49-F238E27FC236}">
                <a16:creationId xmlns:a16="http://schemas.microsoft.com/office/drawing/2014/main" id="{05D1D5AF-7A00-C2A7-66EF-6B0A8D35D289}"/>
              </a:ext>
            </a:extLst>
          </p:cNvPr>
          <p:cNvCxnSpPr>
            <a:cxnSpLocks/>
            <a:stCxn id="6" idx="5"/>
            <a:endCxn id="8" idx="2"/>
          </p:cNvCxnSpPr>
          <p:nvPr/>
        </p:nvCxnSpPr>
        <p:spPr>
          <a:xfrm>
            <a:off x="605063" y="4093796"/>
            <a:ext cx="973013" cy="58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4170FC9-A772-74DA-C203-561ABC759780}"/>
              </a:ext>
            </a:extLst>
          </p:cNvPr>
          <p:cNvCxnSpPr>
            <a:cxnSpLocks/>
            <a:stCxn id="5" idx="3"/>
            <a:endCxn id="6" idx="7"/>
          </p:cNvCxnSpPr>
          <p:nvPr/>
        </p:nvCxnSpPr>
        <p:spPr>
          <a:xfrm flipH="1">
            <a:off x="605063" y="3414778"/>
            <a:ext cx="991066" cy="2531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1" name="Entrada de lápiz 40">
                <a:extLst>
                  <a:ext uri="{FF2B5EF4-FFF2-40B4-BE49-F238E27FC236}">
                    <a16:creationId xmlns:a16="http://schemas.microsoft.com/office/drawing/2014/main" id="{8459C8CE-55FE-BBBF-335D-4C2A10AB0E48}"/>
                  </a:ext>
                </a:extLst>
              </p14:cNvPr>
              <p14:cNvContentPartPr/>
              <p14:nvPr/>
            </p14:nvContentPartPr>
            <p14:xfrm>
              <a:off x="1972818" y="4538089"/>
              <a:ext cx="360" cy="360"/>
            </p14:xfrm>
          </p:contentPart>
        </mc:Choice>
        <mc:Fallback xmlns="">
          <p:pic>
            <p:nvPicPr>
              <p:cNvPr id="41" name="Entrada de lápiz 40">
                <a:extLst>
                  <a:ext uri="{FF2B5EF4-FFF2-40B4-BE49-F238E27FC236}">
                    <a16:creationId xmlns:a16="http://schemas.microsoft.com/office/drawing/2014/main" id="{8459C8CE-55FE-BBBF-335D-4C2A10AB0E48}"/>
                  </a:ext>
                </a:extLst>
              </p:cNvPr>
              <p:cNvPicPr/>
              <p:nvPr/>
            </p:nvPicPr>
            <p:blipFill>
              <a:blip r:embed="rId4"/>
              <a:stretch>
                <a:fillRect/>
              </a:stretch>
            </p:blipFill>
            <p:spPr>
              <a:xfrm>
                <a:off x="1963818" y="4529089"/>
                <a:ext cx="18000" cy="18000"/>
              </a:xfrm>
              <a:prstGeom prst="rect">
                <a:avLst/>
              </a:prstGeom>
            </p:spPr>
          </p:pic>
        </mc:Fallback>
      </mc:AlternateContent>
    </p:spTree>
    <p:extLst>
      <p:ext uri="{BB962C8B-B14F-4D97-AF65-F5344CB8AC3E}">
        <p14:creationId xmlns:p14="http://schemas.microsoft.com/office/powerpoint/2010/main" val="221966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63407" y="927429"/>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1277458" y="1687666"/>
            <a:ext cx="442452" cy="400110"/>
          </a:xfrm>
          <a:prstGeom prst="rect">
            <a:avLst/>
          </a:prstGeom>
          <a:noFill/>
        </p:spPr>
        <p:txBody>
          <a:bodyPr wrap="square" rtlCol="0">
            <a:spAutoFit/>
          </a:bodyPr>
          <a:lstStyle/>
          <a:p>
            <a:pPr algn="ctr"/>
            <a:r>
              <a:rPr lang="es-AR" sz="2000"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1887291" y="1687666"/>
            <a:ext cx="442452" cy="400110"/>
          </a:xfrm>
          <a:prstGeom prst="rect">
            <a:avLst/>
          </a:prstGeom>
          <a:noFill/>
        </p:spPr>
        <p:txBody>
          <a:bodyPr wrap="square" rtlCol="0">
            <a:spAutoFit/>
          </a:bodyPr>
          <a:lstStyle/>
          <a:p>
            <a:pPr algn="ctr"/>
            <a:r>
              <a:rPr lang="es-AR" sz="2000"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668956" y="1687666"/>
            <a:ext cx="442452" cy="400110"/>
          </a:xfrm>
          <a:prstGeom prst="rect">
            <a:avLst/>
          </a:prstGeom>
          <a:noFill/>
        </p:spPr>
        <p:txBody>
          <a:bodyPr wrap="square" rtlCol="0">
            <a:spAutoFit/>
          </a:bodyPr>
          <a:lstStyle/>
          <a:p>
            <a:pPr algn="ctr"/>
            <a:r>
              <a:rPr lang="es-AR" sz="2000"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5551617" y="293887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3894164" y="485306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4693171" y="3930625"/>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3966391" y="4434871"/>
            <a:ext cx="442452" cy="369332"/>
          </a:xfrm>
          <a:prstGeom prst="rect">
            <a:avLst/>
          </a:prstGeom>
          <a:noFill/>
        </p:spPr>
        <p:txBody>
          <a:bodyPr wrap="square" rtlCol="0">
            <a:spAutoFit/>
          </a:bodyPr>
          <a:lstStyle/>
          <a:p>
            <a:pPr algn="ctr"/>
            <a:r>
              <a:rPr lang="es-AR" b="1" dirty="0">
                <a:solidFill>
                  <a:srgbClr val="00B050"/>
                </a:solidFill>
              </a:rPr>
              <a:t>0</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4576345" y="4463271"/>
            <a:ext cx="442452" cy="369332"/>
          </a:xfrm>
          <a:prstGeom prst="rect">
            <a:avLst/>
          </a:prstGeom>
          <a:noFill/>
        </p:spPr>
        <p:txBody>
          <a:bodyPr wrap="square" rtlCol="0">
            <a:spAutoFit/>
          </a:bodyPr>
          <a:lstStyle/>
          <a:p>
            <a:pPr algn="ctr"/>
            <a:r>
              <a:rPr lang="es-AR" b="1" dirty="0">
                <a:solidFill>
                  <a:srgbClr val="FF0000"/>
                </a:solidFill>
              </a:rPr>
              <a:t>1</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4965257" y="4466074"/>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3681399" y="540975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4212343" y="540975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5405757" y="3538454"/>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5957198" y="349556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4620955" y="3561293"/>
            <a:ext cx="442452" cy="369332"/>
          </a:xfrm>
          <a:prstGeom prst="rect">
            <a:avLst/>
          </a:prstGeom>
          <a:noFill/>
        </p:spPr>
        <p:txBody>
          <a:bodyPr wrap="square" rtlCol="0">
            <a:spAutoFit/>
          </a:bodyPr>
          <a:lstStyle/>
          <a:p>
            <a:pPr algn="ctr"/>
            <a:r>
              <a:rPr lang="es-AR" b="1" dirty="0">
                <a:solidFill>
                  <a:srgbClr val="00B050"/>
                </a:solidFill>
              </a:rPr>
              <a:t>-1</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5666197" y="2641772"/>
            <a:ext cx="415227"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68068" y="338541"/>
            <a:ext cx="6758952"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la rotación Doble</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172790" y="2097106"/>
            <a:ext cx="7259677" cy="584775"/>
          </a:xfrm>
          <a:prstGeom prst="rect">
            <a:avLst/>
          </a:prstGeom>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MX" sz="3200" b="1" i="0" dirty="0">
                <a:solidFill>
                  <a:schemeClr val="accent1"/>
                </a:solidFill>
                <a:effectLst/>
                <a:latin typeface="Arial" panose="020B0604020202020204" pitchFamily="34" charset="0"/>
              </a:rPr>
              <a:t>1ro: </a:t>
            </a:r>
            <a:r>
              <a:rPr lang="es-MX" sz="3200" b="1" i="0" dirty="0">
                <a:solidFill>
                  <a:srgbClr val="7030A0"/>
                </a:solidFill>
                <a:effectLst/>
                <a:latin typeface="Arial" panose="020B0604020202020204" pitchFamily="34" charset="0"/>
              </a:rPr>
              <a:t>Rotamos el 20 a la izquierda</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AE451FF2-FC04-776D-A7BA-84A64D00C1DF}"/>
              </a:ext>
            </a:extLst>
          </p:cNvPr>
          <p:cNvCxnSpPr>
            <a:cxnSpLocks/>
            <a:stCxn id="8" idx="3"/>
            <a:endCxn id="6" idx="7"/>
          </p:cNvCxnSpPr>
          <p:nvPr/>
        </p:nvCxnSpPr>
        <p:spPr>
          <a:xfrm flipH="1">
            <a:off x="4429177" y="4444687"/>
            <a:ext cx="355788" cy="49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33BC5258-FA84-71B7-0DB7-837E57B4E9F6}"/>
              </a:ext>
            </a:extLst>
          </p:cNvPr>
          <p:cNvCxnSpPr>
            <a:cxnSpLocks/>
            <a:stCxn id="5" idx="3"/>
            <a:endCxn id="8" idx="7"/>
          </p:cNvCxnSpPr>
          <p:nvPr/>
        </p:nvCxnSpPr>
        <p:spPr>
          <a:xfrm flipH="1">
            <a:off x="5228184" y="3452936"/>
            <a:ext cx="415227" cy="5658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9" name="Entrada de lápiz 28">
                <a:extLst>
                  <a:ext uri="{FF2B5EF4-FFF2-40B4-BE49-F238E27FC236}">
                    <a16:creationId xmlns:a16="http://schemas.microsoft.com/office/drawing/2014/main" id="{3ECCDBFD-E83C-F590-258A-9074274858F0}"/>
                  </a:ext>
                </a:extLst>
              </p14:cNvPr>
              <p14:cNvContentPartPr/>
              <p14:nvPr/>
            </p14:nvContentPartPr>
            <p14:xfrm>
              <a:off x="6016901" y="4601288"/>
              <a:ext cx="360" cy="360"/>
            </p14:xfrm>
          </p:contentPart>
        </mc:Choice>
        <mc:Fallback xmlns="">
          <p:pic>
            <p:nvPicPr>
              <p:cNvPr id="29" name="Entrada de lápiz 28">
                <a:extLst>
                  <a:ext uri="{FF2B5EF4-FFF2-40B4-BE49-F238E27FC236}">
                    <a16:creationId xmlns:a16="http://schemas.microsoft.com/office/drawing/2014/main" id="{3ECCDBFD-E83C-F590-258A-9074274858F0}"/>
                  </a:ext>
                </a:extLst>
              </p:cNvPr>
              <p:cNvPicPr/>
              <p:nvPr/>
            </p:nvPicPr>
            <p:blipFill>
              <a:blip r:embed="rId3"/>
              <a:stretch>
                <a:fillRect/>
              </a:stretch>
            </p:blipFill>
            <p:spPr>
              <a:xfrm>
                <a:off x="6008261" y="4592648"/>
                <a:ext cx="18000" cy="18000"/>
              </a:xfrm>
              <a:prstGeom prst="rect">
                <a:avLst/>
              </a:prstGeom>
            </p:spPr>
          </p:pic>
        </mc:Fallback>
      </mc:AlternateContent>
      <p:sp>
        <p:nvSpPr>
          <p:cNvPr id="46" name="Elipse 45">
            <a:extLst>
              <a:ext uri="{FF2B5EF4-FFF2-40B4-BE49-F238E27FC236}">
                <a16:creationId xmlns:a16="http://schemas.microsoft.com/office/drawing/2014/main" id="{4A79312F-2E70-C647-9D4F-1E2BCB2C59F6}"/>
              </a:ext>
            </a:extLst>
          </p:cNvPr>
          <p:cNvSpPr/>
          <p:nvPr/>
        </p:nvSpPr>
        <p:spPr>
          <a:xfrm>
            <a:off x="1564552" y="312744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47" name="Elipse 46">
            <a:extLst>
              <a:ext uri="{FF2B5EF4-FFF2-40B4-BE49-F238E27FC236}">
                <a16:creationId xmlns:a16="http://schemas.microsoft.com/office/drawing/2014/main" id="{E05077BD-A313-C423-63FC-906BC8241F22}"/>
              </a:ext>
            </a:extLst>
          </p:cNvPr>
          <p:cNvSpPr/>
          <p:nvPr/>
        </p:nvSpPr>
        <p:spPr>
          <a:xfrm>
            <a:off x="130267" y="3806465"/>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48" name="Elipse 47">
            <a:extLst>
              <a:ext uri="{FF2B5EF4-FFF2-40B4-BE49-F238E27FC236}">
                <a16:creationId xmlns:a16="http://schemas.microsoft.com/office/drawing/2014/main" id="{231F10C1-0921-B76D-49C7-8FAD095FBB3F}"/>
              </a:ext>
            </a:extLst>
          </p:cNvPr>
          <p:cNvSpPr/>
          <p:nvPr/>
        </p:nvSpPr>
        <p:spPr>
          <a:xfrm>
            <a:off x="1638293" y="460383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49" name="CuadroTexto 48">
            <a:extLst>
              <a:ext uri="{FF2B5EF4-FFF2-40B4-BE49-F238E27FC236}">
                <a16:creationId xmlns:a16="http://schemas.microsoft.com/office/drawing/2014/main" id="{1BC8BC99-0482-A20D-F006-34F5AF8AC4A5}"/>
              </a:ext>
            </a:extLst>
          </p:cNvPr>
          <p:cNvSpPr txBox="1"/>
          <p:nvPr/>
        </p:nvSpPr>
        <p:spPr>
          <a:xfrm>
            <a:off x="156075" y="3490373"/>
            <a:ext cx="442452" cy="369332"/>
          </a:xfrm>
          <a:prstGeom prst="rect">
            <a:avLst/>
          </a:prstGeom>
          <a:noFill/>
        </p:spPr>
        <p:txBody>
          <a:bodyPr wrap="square" rtlCol="0">
            <a:spAutoFit/>
          </a:bodyPr>
          <a:lstStyle/>
          <a:p>
            <a:pPr algn="ctr"/>
            <a:r>
              <a:rPr lang="es-AR" b="1" dirty="0">
                <a:solidFill>
                  <a:srgbClr val="00B050"/>
                </a:solidFill>
              </a:rPr>
              <a:t>1</a:t>
            </a:r>
          </a:p>
        </p:txBody>
      </p:sp>
      <p:sp>
        <p:nvSpPr>
          <p:cNvPr id="50" name="CuadroTexto 49">
            <a:extLst>
              <a:ext uri="{FF2B5EF4-FFF2-40B4-BE49-F238E27FC236}">
                <a16:creationId xmlns:a16="http://schemas.microsoft.com/office/drawing/2014/main" id="{3F9238CF-1D3B-8E45-5315-65282B308E9A}"/>
              </a:ext>
            </a:extLst>
          </p:cNvPr>
          <p:cNvSpPr txBox="1"/>
          <p:nvPr/>
        </p:nvSpPr>
        <p:spPr>
          <a:xfrm>
            <a:off x="1417067" y="5159418"/>
            <a:ext cx="442452" cy="369332"/>
          </a:xfrm>
          <a:prstGeom prst="rect">
            <a:avLst/>
          </a:prstGeom>
          <a:noFill/>
        </p:spPr>
        <p:txBody>
          <a:bodyPr wrap="square" rtlCol="0">
            <a:spAutoFit/>
          </a:bodyPr>
          <a:lstStyle/>
          <a:p>
            <a:pPr algn="ctr"/>
            <a:r>
              <a:rPr lang="es-AR" b="1" dirty="0">
                <a:solidFill>
                  <a:srgbClr val="FF0000"/>
                </a:solidFill>
              </a:rPr>
              <a:t>0</a:t>
            </a:r>
          </a:p>
        </p:txBody>
      </p:sp>
      <p:sp>
        <p:nvSpPr>
          <p:cNvPr id="51" name="CuadroTexto 50">
            <a:extLst>
              <a:ext uri="{FF2B5EF4-FFF2-40B4-BE49-F238E27FC236}">
                <a16:creationId xmlns:a16="http://schemas.microsoft.com/office/drawing/2014/main" id="{A08951CB-346B-6DC5-5E18-2E8E90B53B56}"/>
              </a:ext>
            </a:extLst>
          </p:cNvPr>
          <p:cNvSpPr txBox="1"/>
          <p:nvPr/>
        </p:nvSpPr>
        <p:spPr>
          <a:xfrm>
            <a:off x="2043874" y="5159418"/>
            <a:ext cx="442452" cy="369332"/>
          </a:xfrm>
          <a:prstGeom prst="rect">
            <a:avLst/>
          </a:prstGeom>
          <a:noFill/>
        </p:spPr>
        <p:txBody>
          <a:bodyPr wrap="square" rtlCol="0">
            <a:spAutoFit/>
          </a:bodyPr>
          <a:lstStyle/>
          <a:p>
            <a:pPr algn="ctr"/>
            <a:r>
              <a:rPr lang="es-AR" b="1" dirty="0">
                <a:solidFill>
                  <a:srgbClr val="FF0000"/>
                </a:solidFill>
              </a:rPr>
              <a:t>0</a:t>
            </a:r>
          </a:p>
        </p:txBody>
      </p:sp>
      <p:sp>
        <p:nvSpPr>
          <p:cNvPr id="52" name="CuadroTexto 51">
            <a:extLst>
              <a:ext uri="{FF2B5EF4-FFF2-40B4-BE49-F238E27FC236}">
                <a16:creationId xmlns:a16="http://schemas.microsoft.com/office/drawing/2014/main" id="{E6AA1304-3123-EE57-99F8-B1B4B89D13C7}"/>
              </a:ext>
            </a:extLst>
          </p:cNvPr>
          <p:cNvSpPr txBox="1"/>
          <p:nvPr/>
        </p:nvSpPr>
        <p:spPr>
          <a:xfrm>
            <a:off x="-98335" y="4292262"/>
            <a:ext cx="442452" cy="369332"/>
          </a:xfrm>
          <a:prstGeom prst="rect">
            <a:avLst/>
          </a:prstGeom>
          <a:noFill/>
        </p:spPr>
        <p:txBody>
          <a:bodyPr wrap="square" rtlCol="0">
            <a:spAutoFit/>
          </a:bodyPr>
          <a:lstStyle/>
          <a:p>
            <a:pPr algn="ctr"/>
            <a:r>
              <a:rPr lang="es-AR" b="1" dirty="0">
                <a:solidFill>
                  <a:srgbClr val="FF0000"/>
                </a:solidFill>
              </a:rPr>
              <a:t>0</a:t>
            </a:r>
          </a:p>
        </p:txBody>
      </p:sp>
      <p:sp>
        <p:nvSpPr>
          <p:cNvPr id="53" name="CuadroTexto 52">
            <a:extLst>
              <a:ext uri="{FF2B5EF4-FFF2-40B4-BE49-F238E27FC236}">
                <a16:creationId xmlns:a16="http://schemas.microsoft.com/office/drawing/2014/main" id="{873FF823-F4D3-9E1F-DEE2-B541CCD479E9}"/>
              </a:ext>
            </a:extLst>
          </p:cNvPr>
          <p:cNvSpPr txBox="1"/>
          <p:nvPr/>
        </p:nvSpPr>
        <p:spPr>
          <a:xfrm>
            <a:off x="543224" y="4276422"/>
            <a:ext cx="442452" cy="369332"/>
          </a:xfrm>
          <a:prstGeom prst="rect">
            <a:avLst/>
          </a:prstGeom>
          <a:noFill/>
        </p:spPr>
        <p:txBody>
          <a:bodyPr wrap="square" rtlCol="0">
            <a:spAutoFit/>
          </a:bodyPr>
          <a:lstStyle/>
          <a:p>
            <a:pPr algn="ctr"/>
            <a:r>
              <a:rPr lang="es-AR" b="1" dirty="0">
                <a:solidFill>
                  <a:srgbClr val="FF0000"/>
                </a:solidFill>
              </a:rPr>
              <a:t>1</a:t>
            </a:r>
          </a:p>
        </p:txBody>
      </p:sp>
      <p:sp>
        <p:nvSpPr>
          <p:cNvPr id="54" name="CuadroTexto 53">
            <a:extLst>
              <a:ext uri="{FF2B5EF4-FFF2-40B4-BE49-F238E27FC236}">
                <a16:creationId xmlns:a16="http://schemas.microsoft.com/office/drawing/2014/main" id="{5BD2C248-928D-6C5E-2B16-88089096F6FA}"/>
              </a:ext>
            </a:extLst>
          </p:cNvPr>
          <p:cNvSpPr txBox="1"/>
          <p:nvPr/>
        </p:nvSpPr>
        <p:spPr>
          <a:xfrm>
            <a:off x="1409692" y="3710324"/>
            <a:ext cx="442452" cy="369332"/>
          </a:xfrm>
          <a:prstGeom prst="rect">
            <a:avLst/>
          </a:prstGeom>
          <a:noFill/>
        </p:spPr>
        <p:txBody>
          <a:bodyPr wrap="square" rtlCol="0">
            <a:spAutoFit/>
          </a:bodyPr>
          <a:lstStyle/>
          <a:p>
            <a:pPr algn="ctr"/>
            <a:r>
              <a:rPr lang="es-AR" b="1" dirty="0">
                <a:solidFill>
                  <a:srgbClr val="FF0000"/>
                </a:solidFill>
              </a:rPr>
              <a:t>2</a:t>
            </a:r>
          </a:p>
        </p:txBody>
      </p:sp>
      <p:sp>
        <p:nvSpPr>
          <p:cNvPr id="55" name="CuadroTexto 54">
            <a:extLst>
              <a:ext uri="{FF2B5EF4-FFF2-40B4-BE49-F238E27FC236}">
                <a16:creationId xmlns:a16="http://schemas.microsoft.com/office/drawing/2014/main" id="{73901A0A-3BFC-A753-E505-F99FF14CFBE0}"/>
              </a:ext>
            </a:extLst>
          </p:cNvPr>
          <p:cNvSpPr txBox="1"/>
          <p:nvPr/>
        </p:nvSpPr>
        <p:spPr>
          <a:xfrm>
            <a:off x="2036499" y="3710324"/>
            <a:ext cx="442452" cy="369332"/>
          </a:xfrm>
          <a:prstGeom prst="rect">
            <a:avLst/>
          </a:prstGeom>
          <a:noFill/>
        </p:spPr>
        <p:txBody>
          <a:bodyPr wrap="square" rtlCol="0">
            <a:spAutoFit/>
          </a:bodyPr>
          <a:lstStyle/>
          <a:p>
            <a:pPr algn="ctr"/>
            <a:r>
              <a:rPr lang="es-AR" b="1" dirty="0">
                <a:solidFill>
                  <a:srgbClr val="FF0000"/>
                </a:solidFill>
              </a:rPr>
              <a:t>0</a:t>
            </a:r>
          </a:p>
        </p:txBody>
      </p:sp>
      <p:sp>
        <p:nvSpPr>
          <p:cNvPr id="56" name="CuadroTexto 55">
            <a:extLst>
              <a:ext uri="{FF2B5EF4-FFF2-40B4-BE49-F238E27FC236}">
                <a16:creationId xmlns:a16="http://schemas.microsoft.com/office/drawing/2014/main" id="{BD82E672-177A-3244-2E02-19963080C41E}"/>
              </a:ext>
            </a:extLst>
          </p:cNvPr>
          <p:cNvSpPr txBox="1"/>
          <p:nvPr/>
        </p:nvSpPr>
        <p:spPr>
          <a:xfrm>
            <a:off x="1730087" y="4250205"/>
            <a:ext cx="442452" cy="369332"/>
          </a:xfrm>
          <a:prstGeom prst="rect">
            <a:avLst/>
          </a:prstGeom>
          <a:noFill/>
        </p:spPr>
        <p:txBody>
          <a:bodyPr wrap="square" rtlCol="0">
            <a:spAutoFit/>
          </a:bodyPr>
          <a:lstStyle/>
          <a:p>
            <a:pPr algn="ctr"/>
            <a:r>
              <a:rPr lang="es-AR" b="1" dirty="0">
                <a:solidFill>
                  <a:srgbClr val="00B050"/>
                </a:solidFill>
              </a:rPr>
              <a:t>0</a:t>
            </a:r>
          </a:p>
        </p:txBody>
      </p:sp>
      <p:sp>
        <p:nvSpPr>
          <p:cNvPr id="57" name="CuadroTexto 56">
            <a:extLst>
              <a:ext uri="{FF2B5EF4-FFF2-40B4-BE49-F238E27FC236}">
                <a16:creationId xmlns:a16="http://schemas.microsoft.com/office/drawing/2014/main" id="{5C3BA92D-E53B-38A5-B8DA-FCAD585C3026}"/>
              </a:ext>
            </a:extLst>
          </p:cNvPr>
          <p:cNvSpPr txBox="1"/>
          <p:nvPr/>
        </p:nvSpPr>
        <p:spPr>
          <a:xfrm>
            <a:off x="1638293" y="2788952"/>
            <a:ext cx="442452" cy="369332"/>
          </a:xfrm>
          <a:prstGeom prst="rect">
            <a:avLst/>
          </a:prstGeom>
          <a:noFill/>
        </p:spPr>
        <p:txBody>
          <a:bodyPr wrap="square" rtlCol="0">
            <a:spAutoFit/>
          </a:bodyPr>
          <a:lstStyle/>
          <a:p>
            <a:pPr algn="ctr"/>
            <a:r>
              <a:rPr lang="es-AR" b="1" dirty="0">
                <a:solidFill>
                  <a:srgbClr val="00B050"/>
                </a:solidFill>
              </a:rPr>
              <a:t>-2</a:t>
            </a:r>
          </a:p>
        </p:txBody>
      </p:sp>
      <p:cxnSp>
        <p:nvCxnSpPr>
          <p:cNvPr id="58" name="Conector recto 57">
            <a:extLst>
              <a:ext uri="{FF2B5EF4-FFF2-40B4-BE49-F238E27FC236}">
                <a16:creationId xmlns:a16="http://schemas.microsoft.com/office/drawing/2014/main" id="{7B253D3D-6CF2-9F11-304C-F049A77D7DBA}"/>
              </a:ext>
            </a:extLst>
          </p:cNvPr>
          <p:cNvCxnSpPr>
            <a:cxnSpLocks/>
            <a:stCxn id="47" idx="5"/>
            <a:endCxn id="48" idx="2"/>
          </p:cNvCxnSpPr>
          <p:nvPr/>
        </p:nvCxnSpPr>
        <p:spPr>
          <a:xfrm>
            <a:off x="665280" y="4320527"/>
            <a:ext cx="973013" cy="58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E3507FEB-B3B4-56B9-71F8-F2CEB16DF645}"/>
              </a:ext>
            </a:extLst>
          </p:cNvPr>
          <p:cNvCxnSpPr>
            <a:cxnSpLocks/>
            <a:stCxn id="46" idx="3"/>
            <a:endCxn id="47" idx="7"/>
          </p:cNvCxnSpPr>
          <p:nvPr/>
        </p:nvCxnSpPr>
        <p:spPr>
          <a:xfrm flipH="1">
            <a:off x="665280" y="3641509"/>
            <a:ext cx="991066" cy="2531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60" name="Entrada de lápiz 59">
                <a:extLst>
                  <a:ext uri="{FF2B5EF4-FFF2-40B4-BE49-F238E27FC236}">
                    <a16:creationId xmlns:a16="http://schemas.microsoft.com/office/drawing/2014/main" id="{FC7EDDC9-8060-F016-297F-FAF6A345D4D8}"/>
                  </a:ext>
                </a:extLst>
              </p14:cNvPr>
              <p14:cNvContentPartPr/>
              <p14:nvPr/>
            </p14:nvContentPartPr>
            <p14:xfrm>
              <a:off x="2033035" y="4764820"/>
              <a:ext cx="360" cy="360"/>
            </p14:xfrm>
          </p:contentPart>
        </mc:Choice>
        <mc:Fallback xmlns="">
          <p:pic>
            <p:nvPicPr>
              <p:cNvPr id="60" name="Entrada de lápiz 59">
                <a:extLst>
                  <a:ext uri="{FF2B5EF4-FFF2-40B4-BE49-F238E27FC236}">
                    <a16:creationId xmlns:a16="http://schemas.microsoft.com/office/drawing/2014/main" id="{FC7EDDC9-8060-F016-297F-FAF6A345D4D8}"/>
                  </a:ext>
                </a:extLst>
              </p:cNvPr>
              <p:cNvPicPr/>
              <p:nvPr/>
            </p:nvPicPr>
            <p:blipFill>
              <a:blip r:embed="rId3"/>
              <a:stretch>
                <a:fillRect/>
              </a:stretch>
            </p:blipFill>
            <p:spPr>
              <a:xfrm>
                <a:off x="2024035" y="4755820"/>
                <a:ext cx="18000" cy="18000"/>
              </a:xfrm>
              <a:prstGeom prst="rect">
                <a:avLst/>
              </a:prstGeom>
            </p:spPr>
          </p:pic>
        </mc:Fallback>
      </mc:AlternateContent>
    </p:spTree>
    <p:extLst>
      <p:ext uri="{BB962C8B-B14F-4D97-AF65-F5344CB8AC3E}">
        <p14:creationId xmlns:p14="http://schemas.microsoft.com/office/powerpoint/2010/main" val="63739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8259845" y="235599"/>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207141" y="752268"/>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7759876" y="1508454"/>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8369709" y="1508454"/>
            <a:ext cx="442452" cy="369332"/>
          </a:xfrm>
          <a:prstGeom prst="rect">
            <a:avLst/>
          </a:prstGeom>
          <a:noFill/>
        </p:spPr>
        <p:txBody>
          <a:bodyPr wrap="square" rtlCol="0">
            <a:spAutoFit/>
          </a:bodyPr>
          <a:lstStyle/>
          <a:p>
            <a:pPr algn="ctr"/>
            <a:r>
              <a:rPr lang="es-AR"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9151374" y="1508454"/>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10578280" y="460918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9258298" y="455568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9945187" y="3431220"/>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9330525" y="4137491"/>
            <a:ext cx="442452" cy="369332"/>
          </a:xfrm>
          <a:prstGeom prst="rect">
            <a:avLst/>
          </a:prstGeom>
          <a:noFill/>
        </p:spPr>
        <p:txBody>
          <a:bodyPr wrap="square" rtlCol="0">
            <a:spAutoFit/>
          </a:bodyPr>
          <a:lstStyle/>
          <a:p>
            <a:pPr algn="ctr"/>
            <a:r>
              <a:rPr lang="es-AR" b="1" dirty="0">
                <a:solidFill>
                  <a:srgbClr val="00B050"/>
                </a:solidFill>
              </a:rPr>
              <a:t>0</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9610769" y="3768159"/>
            <a:ext cx="442452" cy="369332"/>
          </a:xfrm>
          <a:prstGeom prst="rect">
            <a:avLst/>
          </a:prstGeom>
          <a:noFill/>
        </p:spPr>
        <p:txBody>
          <a:bodyPr wrap="square" rtlCol="0">
            <a:spAutoFit/>
          </a:bodyPr>
          <a:lstStyle/>
          <a:p>
            <a:pPr algn="ctr"/>
            <a:r>
              <a:rPr lang="es-AR" b="1" dirty="0">
                <a:solidFill>
                  <a:srgbClr val="FF0000"/>
                </a:solidFill>
              </a:rPr>
              <a:t>1</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10427090" y="3795468"/>
            <a:ext cx="442452" cy="369332"/>
          </a:xfrm>
          <a:prstGeom prst="rect">
            <a:avLst/>
          </a:prstGeom>
          <a:noFill/>
        </p:spPr>
        <p:txBody>
          <a:bodyPr wrap="square" rtlCol="0">
            <a:spAutoFit/>
          </a:bodyPr>
          <a:lstStyle/>
          <a:p>
            <a:pPr algn="ctr"/>
            <a:r>
              <a:rPr lang="es-AR" b="1" dirty="0">
                <a:solidFill>
                  <a:srgbClr val="FF0000"/>
                </a:solidFill>
              </a:rPr>
              <a:t>1</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9045533" y="511237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9576477" y="511237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10357054" y="516587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10983861" y="516587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10018929" y="3096740"/>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10682607" y="4253036"/>
            <a:ext cx="442452" cy="369332"/>
          </a:xfrm>
          <a:prstGeom prst="rect">
            <a:avLst/>
          </a:prstGeom>
          <a:noFill/>
        </p:spPr>
        <p:txBody>
          <a:bodyPr wrap="square" rtlCol="0">
            <a:spAutoFit/>
          </a:bodyPr>
          <a:lstStyle/>
          <a:p>
            <a:pPr algn="ctr"/>
            <a:r>
              <a:rPr lang="es-AR" b="1" dirty="0">
                <a:solidFill>
                  <a:srgbClr val="00B050"/>
                </a:solidFill>
              </a:rPr>
              <a:t>0</a:t>
            </a:r>
          </a:p>
        </p:txBody>
      </p:sp>
      <p:sp>
        <p:nvSpPr>
          <p:cNvPr id="20" name="CuadroTexto 19">
            <a:extLst>
              <a:ext uri="{FF2B5EF4-FFF2-40B4-BE49-F238E27FC236}">
                <a16:creationId xmlns:a16="http://schemas.microsoft.com/office/drawing/2014/main" id="{5115097C-5A2F-94C0-2325-D730F4F0F918}"/>
              </a:ext>
            </a:extLst>
          </p:cNvPr>
          <p:cNvSpPr txBox="1"/>
          <p:nvPr/>
        </p:nvSpPr>
        <p:spPr>
          <a:xfrm>
            <a:off x="178067" y="1293011"/>
            <a:ext cx="6694681" cy="584775"/>
          </a:xfrm>
          <a:prstGeom prst="rect">
            <a:avLst/>
          </a:prstGeom>
          <a:scene3d>
            <a:camera prst="orthographicFront"/>
            <a:lightRig rig="threePt" dir="t"/>
          </a:scene3d>
          <a:sp3d>
            <a:bevelT/>
          </a:sp3d>
        </p:spPr>
        <p:style>
          <a:lnRef idx="1">
            <a:schemeClr val="accent6"/>
          </a:lnRef>
          <a:fillRef idx="3">
            <a:schemeClr val="accent6"/>
          </a:fillRef>
          <a:effectRef idx="2">
            <a:schemeClr val="accent6"/>
          </a:effectRef>
          <a:fontRef idx="minor">
            <a:schemeClr val="lt1"/>
          </a:fontRef>
        </p:style>
        <p:txBody>
          <a:bodyPr wrap="square">
            <a:spAutoFit/>
          </a:bodyPr>
          <a:lstStyle/>
          <a:p>
            <a:pPr algn="ctr"/>
            <a:r>
              <a:rPr lang="es-MX" sz="3200" b="1" dirty="0">
                <a:solidFill>
                  <a:schemeClr val="accent1"/>
                </a:solidFill>
                <a:latin typeface="Arial" panose="020B0604020202020204" pitchFamily="34" charset="0"/>
              </a:rPr>
              <a:t>2d</a:t>
            </a:r>
            <a:r>
              <a:rPr lang="es-MX" sz="3200" b="1" i="0" dirty="0">
                <a:solidFill>
                  <a:schemeClr val="accent1"/>
                </a:solidFill>
                <a:effectLst/>
                <a:latin typeface="Arial" panose="020B0604020202020204" pitchFamily="34" charset="0"/>
              </a:rPr>
              <a:t>o: </a:t>
            </a:r>
            <a:r>
              <a:rPr lang="es-MX" sz="3200" b="1" i="0" dirty="0">
                <a:solidFill>
                  <a:srgbClr val="7030A0"/>
                </a:solidFill>
                <a:effectLst/>
                <a:latin typeface="Arial" panose="020B0604020202020204" pitchFamily="34" charset="0"/>
              </a:rPr>
              <a:t>Rotamos el 30 a la derecha</a:t>
            </a:r>
            <a:endParaRPr lang="es-AR" sz="3200" b="1" dirty="0">
              <a:solidFill>
                <a:srgbClr val="7030A0"/>
              </a:solidFill>
            </a:endParaRPr>
          </a:p>
        </p:txBody>
      </p:sp>
      <p:cxnSp>
        <p:nvCxnSpPr>
          <p:cNvPr id="19" name="Conector recto 18">
            <a:extLst>
              <a:ext uri="{FF2B5EF4-FFF2-40B4-BE49-F238E27FC236}">
                <a16:creationId xmlns:a16="http://schemas.microsoft.com/office/drawing/2014/main" id="{B94114D3-D944-1AC5-88C4-30F350F9E69E}"/>
              </a:ext>
            </a:extLst>
          </p:cNvPr>
          <p:cNvCxnSpPr>
            <a:stCxn id="8" idx="5"/>
            <a:endCxn id="5" idx="0"/>
          </p:cNvCxnSpPr>
          <p:nvPr/>
        </p:nvCxnSpPr>
        <p:spPr>
          <a:xfrm>
            <a:off x="10480200" y="3945282"/>
            <a:ext cx="411484" cy="663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C193555-259A-7805-97F4-DB23280C1DDE}"/>
              </a:ext>
            </a:extLst>
          </p:cNvPr>
          <p:cNvCxnSpPr>
            <a:cxnSpLocks/>
            <a:stCxn id="8" idx="3"/>
            <a:endCxn id="6" idx="0"/>
          </p:cNvCxnSpPr>
          <p:nvPr/>
        </p:nvCxnSpPr>
        <p:spPr>
          <a:xfrm flipH="1">
            <a:off x="9571702" y="3945282"/>
            <a:ext cx="465279" cy="610402"/>
          </a:xfrm>
          <a:prstGeom prst="line">
            <a:avLst/>
          </a:prstGeom>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6A13B1F3-CA87-6608-53FB-9209CB101B46}"/>
              </a:ext>
            </a:extLst>
          </p:cNvPr>
          <p:cNvSpPr/>
          <p:nvPr/>
        </p:nvSpPr>
        <p:spPr>
          <a:xfrm>
            <a:off x="6158825" y="3261285"/>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22" name="Elipse 21">
            <a:extLst>
              <a:ext uri="{FF2B5EF4-FFF2-40B4-BE49-F238E27FC236}">
                <a16:creationId xmlns:a16="http://schemas.microsoft.com/office/drawing/2014/main" id="{7F7A9D28-0CB0-E6B5-5875-6C7489A7B7EE}"/>
              </a:ext>
            </a:extLst>
          </p:cNvPr>
          <p:cNvSpPr/>
          <p:nvPr/>
        </p:nvSpPr>
        <p:spPr>
          <a:xfrm>
            <a:off x="4501372" y="5175475"/>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23" name="Elipse 22">
            <a:extLst>
              <a:ext uri="{FF2B5EF4-FFF2-40B4-BE49-F238E27FC236}">
                <a16:creationId xmlns:a16="http://schemas.microsoft.com/office/drawing/2014/main" id="{4895C08F-C6AD-AF37-DCC6-8CE5E7B44D4E}"/>
              </a:ext>
            </a:extLst>
          </p:cNvPr>
          <p:cNvSpPr/>
          <p:nvPr/>
        </p:nvSpPr>
        <p:spPr>
          <a:xfrm>
            <a:off x="5300379" y="425303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25" name="CuadroTexto 24">
            <a:extLst>
              <a:ext uri="{FF2B5EF4-FFF2-40B4-BE49-F238E27FC236}">
                <a16:creationId xmlns:a16="http://schemas.microsoft.com/office/drawing/2014/main" id="{5C6761C6-86BB-25E1-A3E0-75A500DA9908}"/>
              </a:ext>
            </a:extLst>
          </p:cNvPr>
          <p:cNvSpPr txBox="1"/>
          <p:nvPr/>
        </p:nvSpPr>
        <p:spPr>
          <a:xfrm>
            <a:off x="4573599" y="4757282"/>
            <a:ext cx="442452" cy="369332"/>
          </a:xfrm>
          <a:prstGeom prst="rect">
            <a:avLst/>
          </a:prstGeom>
          <a:noFill/>
        </p:spPr>
        <p:txBody>
          <a:bodyPr wrap="square" rtlCol="0">
            <a:spAutoFit/>
          </a:bodyPr>
          <a:lstStyle/>
          <a:p>
            <a:pPr algn="ctr"/>
            <a:r>
              <a:rPr lang="es-AR" b="1" dirty="0">
                <a:solidFill>
                  <a:srgbClr val="00B050"/>
                </a:solidFill>
              </a:rPr>
              <a:t>0</a:t>
            </a:r>
          </a:p>
        </p:txBody>
      </p:sp>
      <p:sp>
        <p:nvSpPr>
          <p:cNvPr id="26" name="CuadroTexto 25">
            <a:extLst>
              <a:ext uri="{FF2B5EF4-FFF2-40B4-BE49-F238E27FC236}">
                <a16:creationId xmlns:a16="http://schemas.microsoft.com/office/drawing/2014/main" id="{A78C1C52-377E-915A-8C57-6791E0F0FD93}"/>
              </a:ext>
            </a:extLst>
          </p:cNvPr>
          <p:cNvSpPr txBox="1"/>
          <p:nvPr/>
        </p:nvSpPr>
        <p:spPr>
          <a:xfrm>
            <a:off x="5183553" y="4785682"/>
            <a:ext cx="442452" cy="369332"/>
          </a:xfrm>
          <a:prstGeom prst="rect">
            <a:avLst/>
          </a:prstGeom>
          <a:noFill/>
        </p:spPr>
        <p:txBody>
          <a:bodyPr wrap="square" rtlCol="0">
            <a:spAutoFit/>
          </a:bodyPr>
          <a:lstStyle/>
          <a:p>
            <a:pPr algn="ctr"/>
            <a:r>
              <a:rPr lang="es-AR" b="1" dirty="0">
                <a:solidFill>
                  <a:srgbClr val="FF0000"/>
                </a:solidFill>
              </a:rPr>
              <a:t>1</a:t>
            </a:r>
          </a:p>
        </p:txBody>
      </p:sp>
      <p:sp>
        <p:nvSpPr>
          <p:cNvPr id="27" name="CuadroTexto 26">
            <a:extLst>
              <a:ext uri="{FF2B5EF4-FFF2-40B4-BE49-F238E27FC236}">
                <a16:creationId xmlns:a16="http://schemas.microsoft.com/office/drawing/2014/main" id="{3583CCB4-FB74-5E30-DE99-4EF29FE2563E}"/>
              </a:ext>
            </a:extLst>
          </p:cNvPr>
          <p:cNvSpPr txBox="1"/>
          <p:nvPr/>
        </p:nvSpPr>
        <p:spPr>
          <a:xfrm>
            <a:off x="5572465" y="4788485"/>
            <a:ext cx="442452" cy="369332"/>
          </a:xfrm>
          <a:prstGeom prst="rect">
            <a:avLst/>
          </a:prstGeom>
          <a:noFill/>
        </p:spPr>
        <p:txBody>
          <a:bodyPr wrap="square" rtlCol="0">
            <a:spAutoFit/>
          </a:bodyPr>
          <a:lstStyle/>
          <a:p>
            <a:pPr algn="ctr"/>
            <a:r>
              <a:rPr lang="es-AR" b="1" dirty="0">
                <a:solidFill>
                  <a:srgbClr val="FF0000"/>
                </a:solidFill>
              </a:rPr>
              <a:t>0</a:t>
            </a:r>
          </a:p>
        </p:txBody>
      </p:sp>
      <p:sp>
        <p:nvSpPr>
          <p:cNvPr id="28" name="CuadroTexto 27">
            <a:extLst>
              <a:ext uri="{FF2B5EF4-FFF2-40B4-BE49-F238E27FC236}">
                <a16:creationId xmlns:a16="http://schemas.microsoft.com/office/drawing/2014/main" id="{2DFB3565-B6C4-8155-21B2-5E30DC1D0FE5}"/>
              </a:ext>
            </a:extLst>
          </p:cNvPr>
          <p:cNvSpPr txBox="1"/>
          <p:nvPr/>
        </p:nvSpPr>
        <p:spPr>
          <a:xfrm>
            <a:off x="4288607" y="5732161"/>
            <a:ext cx="442452" cy="369332"/>
          </a:xfrm>
          <a:prstGeom prst="rect">
            <a:avLst/>
          </a:prstGeom>
          <a:noFill/>
        </p:spPr>
        <p:txBody>
          <a:bodyPr wrap="square" rtlCol="0">
            <a:spAutoFit/>
          </a:bodyPr>
          <a:lstStyle/>
          <a:p>
            <a:pPr algn="ctr"/>
            <a:r>
              <a:rPr lang="es-AR" b="1" dirty="0">
                <a:solidFill>
                  <a:srgbClr val="FF0000"/>
                </a:solidFill>
              </a:rPr>
              <a:t>0</a:t>
            </a:r>
          </a:p>
        </p:txBody>
      </p:sp>
      <p:sp>
        <p:nvSpPr>
          <p:cNvPr id="29" name="CuadroTexto 28">
            <a:extLst>
              <a:ext uri="{FF2B5EF4-FFF2-40B4-BE49-F238E27FC236}">
                <a16:creationId xmlns:a16="http://schemas.microsoft.com/office/drawing/2014/main" id="{06F24591-054C-0522-E8FE-52825388DB4F}"/>
              </a:ext>
            </a:extLst>
          </p:cNvPr>
          <p:cNvSpPr txBox="1"/>
          <p:nvPr/>
        </p:nvSpPr>
        <p:spPr>
          <a:xfrm>
            <a:off x="4819551" y="5732161"/>
            <a:ext cx="442452" cy="369332"/>
          </a:xfrm>
          <a:prstGeom prst="rect">
            <a:avLst/>
          </a:prstGeom>
          <a:noFill/>
        </p:spPr>
        <p:txBody>
          <a:bodyPr wrap="square" rtlCol="0">
            <a:spAutoFit/>
          </a:bodyPr>
          <a:lstStyle/>
          <a:p>
            <a:pPr algn="ctr"/>
            <a:r>
              <a:rPr lang="es-AR" b="1" dirty="0">
                <a:solidFill>
                  <a:srgbClr val="FF0000"/>
                </a:solidFill>
              </a:rPr>
              <a:t>0</a:t>
            </a:r>
          </a:p>
        </p:txBody>
      </p:sp>
      <p:sp>
        <p:nvSpPr>
          <p:cNvPr id="30" name="CuadroTexto 29">
            <a:extLst>
              <a:ext uri="{FF2B5EF4-FFF2-40B4-BE49-F238E27FC236}">
                <a16:creationId xmlns:a16="http://schemas.microsoft.com/office/drawing/2014/main" id="{99BB6891-32D8-8D72-ADE0-90B9573114F3}"/>
              </a:ext>
            </a:extLst>
          </p:cNvPr>
          <p:cNvSpPr txBox="1"/>
          <p:nvPr/>
        </p:nvSpPr>
        <p:spPr>
          <a:xfrm>
            <a:off x="6012965" y="3860865"/>
            <a:ext cx="442452" cy="369332"/>
          </a:xfrm>
          <a:prstGeom prst="rect">
            <a:avLst/>
          </a:prstGeom>
          <a:noFill/>
        </p:spPr>
        <p:txBody>
          <a:bodyPr wrap="square" rtlCol="0">
            <a:spAutoFit/>
          </a:bodyPr>
          <a:lstStyle/>
          <a:p>
            <a:pPr algn="ctr"/>
            <a:r>
              <a:rPr lang="es-AR" b="1" dirty="0">
                <a:solidFill>
                  <a:srgbClr val="FF0000"/>
                </a:solidFill>
              </a:rPr>
              <a:t>2</a:t>
            </a:r>
          </a:p>
        </p:txBody>
      </p:sp>
      <p:sp>
        <p:nvSpPr>
          <p:cNvPr id="31" name="CuadroTexto 30">
            <a:extLst>
              <a:ext uri="{FF2B5EF4-FFF2-40B4-BE49-F238E27FC236}">
                <a16:creationId xmlns:a16="http://schemas.microsoft.com/office/drawing/2014/main" id="{89EE7F76-0529-8EDC-55CF-F8D5924CB27B}"/>
              </a:ext>
            </a:extLst>
          </p:cNvPr>
          <p:cNvSpPr txBox="1"/>
          <p:nvPr/>
        </p:nvSpPr>
        <p:spPr>
          <a:xfrm>
            <a:off x="6564406" y="3817971"/>
            <a:ext cx="442452" cy="369332"/>
          </a:xfrm>
          <a:prstGeom prst="rect">
            <a:avLst/>
          </a:prstGeom>
          <a:noFill/>
        </p:spPr>
        <p:txBody>
          <a:bodyPr wrap="square" rtlCol="0">
            <a:spAutoFit/>
          </a:bodyPr>
          <a:lstStyle/>
          <a:p>
            <a:pPr algn="ctr"/>
            <a:r>
              <a:rPr lang="es-AR" b="1" dirty="0">
                <a:solidFill>
                  <a:srgbClr val="FF0000"/>
                </a:solidFill>
              </a:rPr>
              <a:t>0</a:t>
            </a:r>
          </a:p>
        </p:txBody>
      </p:sp>
      <p:sp>
        <p:nvSpPr>
          <p:cNvPr id="32" name="CuadroTexto 31">
            <a:extLst>
              <a:ext uri="{FF2B5EF4-FFF2-40B4-BE49-F238E27FC236}">
                <a16:creationId xmlns:a16="http://schemas.microsoft.com/office/drawing/2014/main" id="{CCC32187-6B72-28D2-4BED-E541AD9F9B61}"/>
              </a:ext>
            </a:extLst>
          </p:cNvPr>
          <p:cNvSpPr txBox="1"/>
          <p:nvPr/>
        </p:nvSpPr>
        <p:spPr>
          <a:xfrm>
            <a:off x="5228163" y="3883704"/>
            <a:ext cx="442452" cy="369332"/>
          </a:xfrm>
          <a:prstGeom prst="rect">
            <a:avLst/>
          </a:prstGeom>
          <a:noFill/>
        </p:spPr>
        <p:txBody>
          <a:bodyPr wrap="square" rtlCol="0">
            <a:spAutoFit/>
          </a:bodyPr>
          <a:lstStyle/>
          <a:p>
            <a:pPr algn="ctr"/>
            <a:r>
              <a:rPr lang="es-AR" b="1" dirty="0">
                <a:solidFill>
                  <a:srgbClr val="00B050"/>
                </a:solidFill>
              </a:rPr>
              <a:t>-1</a:t>
            </a:r>
          </a:p>
        </p:txBody>
      </p:sp>
      <p:sp>
        <p:nvSpPr>
          <p:cNvPr id="33" name="CuadroTexto 32">
            <a:extLst>
              <a:ext uri="{FF2B5EF4-FFF2-40B4-BE49-F238E27FC236}">
                <a16:creationId xmlns:a16="http://schemas.microsoft.com/office/drawing/2014/main" id="{EC602C81-42FB-C4CE-116A-0C5C89AD912C}"/>
              </a:ext>
            </a:extLst>
          </p:cNvPr>
          <p:cNvSpPr txBox="1"/>
          <p:nvPr/>
        </p:nvSpPr>
        <p:spPr>
          <a:xfrm>
            <a:off x="6273405" y="2964183"/>
            <a:ext cx="415227" cy="369332"/>
          </a:xfrm>
          <a:prstGeom prst="rect">
            <a:avLst/>
          </a:prstGeom>
          <a:noFill/>
        </p:spPr>
        <p:txBody>
          <a:bodyPr wrap="square" rtlCol="0">
            <a:spAutoFit/>
          </a:bodyPr>
          <a:lstStyle/>
          <a:p>
            <a:pPr algn="ctr"/>
            <a:r>
              <a:rPr lang="es-AR" b="1" dirty="0">
                <a:solidFill>
                  <a:srgbClr val="00B050"/>
                </a:solidFill>
              </a:rPr>
              <a:t>-2</a:t>
            </a:r>
          </a:p>
        </p:txBody>
      </p:sp>
      <p:cxnSp>
        <p:nvCxnSpPr>
          <p:cNvPr id="34" name="Conector recto 33">
            <a:extLst>
              <a:ext uri="{FF2B5EF4-FFF2-40B4-BE49-F238E27FC236}">
                <a16:creationId xmlns:a16="http://schemas.microsoft.com/office/drawing/2014/main" id="{675E77DE-C13A-08B1-550B-B93E4D8DF488}"/>
              </a:ext>
            </a:extLst>
          </p:cNvPr>
          <p:cNvCxnSpPr>
            <a:cxnSpLocks/>
            <a:stCxn id="23" idx="3"/>
            <a:endCxn id="22" idx="7"/>
          </p:cNvCxnSpPr>
          <p:nvPr/>
        </p:nvCxnSpPr>
        <p:spPr>
          <a:xfrm flipH="1">
            <a:off x="5036385" y="4767098"/>
            <a:ext cx="355788" cy="49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9979D375-71B4-0B9D-C342-0A7604EF685F}"/>
              </a:ext>
            </a:extLst>
          </p:cNvPr>
          <p:cNvCxnSpPr>
            <a:cxnSpLocks/>
            <a:stCxn id="4" idx="3"/>
            <a:endCxn id="23" idx="7"/>
          </p:cNvCxnSpPr>
          <p:nvPr/>
        </p:nvCxnSpPr>
        <p:spPr>
          <a:xfrm flipH="1">
            <a:off x="5835392" y="3775347"/>
            <a:ext cx="415227" cy="5658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7" name="Entrada de lápiz 36">
                <a:extLst>
                  <a:ext uri="{FF2B5EF4-FFF2-40B4-BE49-F238E27FC236}">
                    <a16:creationId xmlns:a16="http://schemas.microsoft.com/office/drawing/2014/main" id="{BB33C1A0-EF10-132B-4B73-69D6D8B2A464}"/>
                  </a:ext>
                </a:extLst>
              </p14:cNvPr>
              <p14:cNvContentPartPr/>
              <p14:nvPr/>
            </p14:nvContentPartPr>
            <p14:xfrm>
              <a:off x="6624109" y="4923699"/>
              <a:ext cx="360" cy="360"/>
            </p14:xfrm>
          </p:contentPart>
        </mc:Choice>
        <mc:Fallback xmlns="">
          <p:pic>
            <p:nvPicPr>
              <p:cNvPr id="37" name="Entrada de lápiz 36">
                <a:extLst>
                  <a:ext uri="{FF2B5EF4-FFF2-40B4-BE49-F238E27FC236}">
                    <a16:creationId xmlns:a16="http://schemas.microsoft.com/office/drawing/2014/main" id="{BB33C1A0-EF10-132B-4B73-69D6D8B2A464}"/>
                  </a:ext>
                </a:extLst>
              </p:cNvPr>
              <p:cNvPicPr/>
              <p:nvPr/>
            </p:nvPicPr>
            <p:blipFill>
              <a:blip r:embed="rId3"/>
              <a:stretch>
                <a:fillRect/>
              </a:stretch>
            </p:blipFill>
            <p:spPr>
              <a:xfrm>
                <a:off x="6615469" y="4915059"/>
                <a:ext cx="18000" cy="18000"/>
              </a:xfrm>
              <a:prstGeom prst="rect">
                <a:avLst/>
              </a:prstGeom>
            </p:spPr>
          </p:pic>
        </mc:Fallback>
      </mc:AlternateContent>
      <p:sp>
        <p:nvSpPr>
          <p:cNvPr id="38" name="Elipse 37">
            <a:extLst>
              <a:ext uri="{FF2B5EF4-FFF2-40B4-BE49-F238E27FC236}">
                <a16:creationId xmlns:a16="http://schemas.microsoft.com/office/drawing/2014/main" id="{3FF24250-3182-DF3B-72AB-A87AF550D538}"/>
              </a:ext>
            </a:extLst>
          </p:cNvPr>
          <p:cNvSpPr/>
          <p:nvPr/>
        </p:nvSpPr>
        <p:spPr>
          <a:xfrm>
            <a:off x="2171760" y="344985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39" name="Elipse 38">
            <a:extLst>
              <a:ext uri="{FF2B5EF4-FFF2-40B4-BE49-F238E27FC236}">
                <a16:creationId xmlns:a16="http://schemas.microsoft.com/office/drawing/2014/main" id="{263A0F7A-13E4-002F-15A6-68FD7AB0F1C5}"/>
              </a:ext>
            </a:extLst>
          </p:cNvPr>
          <p:cNvSpPr/>
          <p:nvPr/>
        </p:nvSpPr>
        <p:spPr>
          <a:xfrm>
            <a:off x="737475" y="412887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40" name="Elipse 39">
            <a:extLst>
              <a:ext uri="{FF2B5EF4-FFF2-40B4-BE49-F238E27FC236}">
                <a16:creationId xmlns:a16="http://schemas.microsoft.com/office/drawing/2014/main" id="{FC27D099-E0A8-E4EA-E6E3-8005DAF0E38E}"/>
              </a:ext>
            </a:extLst>
          </p:cNvPr>
          <p:cNvSpPr/>
          <p:nvPr/>
        </p:nvSpPr>
        <p:spPr>
          <a:xfrm>
            <a:off x="2245501" y="4926245"/>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41" name="CuadroTexto 40">
            <a:extLst>
              <a:ext uri="{FF2B5EF4-FFF2-40B4-BE49-F238E27FC236}">
                <a16:creationId xmlns:a16="http://schemas.microsoft.com/office/drawing/2014/main" id="{FB95110D-11CC-A943-9029-BF8F9A5F6D26}"/>
              </a:ext>
            </a:extLst>
          </p:cNvPr>
          <p:cNvSpPr txBox="1"/>
          <p:nvPr/>
        </p:nvSpPr>
        <p:spPr>
          <a:xfrm>
            <a:off x="763283" y="3812784"/>
            <a:ext cx="442452" cy="369332"/>
          </a:xfrm>
          <a:prstGeom prst="rect">
            <a:avLst/>
          </a:prstGeom>
          <a:noFill/>
        </p:spPr>
        <p:txBody>
          <a:bodyPr wrap="square" rtlCol="0">
            <a:spAutoFit/>
          </a:bodyPr>
          <a:lstStyle/>
          <a:p>
            <a:pPr algn="ctr"/>
            <a:r>
              <a:rPr lang="es-AR" b="1" dirty="0">
                <a:solidFill>
                  <a:srgbClr val="00B050"/>
                </a:solidFill>
              </a:rPr>
              <a:t>1</a:t>
            </a:r>
          </a:p>
        </p:txBody>
      </p:sp>
      <p:sp>
        <p:nvSpPr>
          <p:cNvPr id="42" name="CuadroTexto 41">
            <a:extLst>
              <a:ext uri="{FF2B5EF4-FFF2-40B4-BE49-F238E27FC236}">
                <a16:creationId xmlns:a16="http://schemas.microsoft.com/office/drawing/2014/main" id="{59B55ACB-585C-309F-3A49-5F52163767E0}"/>
              </a:ext>
            </a:extLst>
          </p:cNvPr>
          <p:cNvSpPr txBox="1"/>
          <p:nvPr/>
        </p:nvSpPr>
        <p:spPr>
          <a:xfrm>
            <a:off x="2024275" y="5481829"/>
            <a:ext cx="442452" cy="369332"/>
          </a:xfrm>
          <a:prstGeom prst="rect">
            <a:avLst/>
          </a:prstGeom>
          <a:noFill/>
        </p:spPr>
        <p:txBody>
          <a:bodyPr wrap="square" rtlCol="0">
            <a:spAutoFit/>
          </a:bodyPr>
          <a:lstStyle/>
          <a:p>
            <a:pPr algn="ctr"/>
            <a:r>
              <a:rPr lang="es-AR" b="1" dirty="0">
                <a:solidFill>
                  <a:srgbClr val="FF0000"/>
                </a:solidFill>
              </a:rPr>
              <a:t>0</a:t>
            </a:r>
          </a:p>
        </p:txBody>
      </p:sp>
      <p:sp>
        <p:nvSpPr>
          <p:cNvPr id="43" name="CuadroTexto 42">
            <a:extLst>
              <a:ext uri="{FF2B5EF4-FFF2-40B4-BE49-F238E27FC236}">
                <a16:creationId xmlns:a16="http://schemas.microsoft.com/office/drawing/2014/main" id="{62993965-7457-2B90-91C8-6899DA5E2FF5}"/>
              </a:ext>
            </a:extLst>
          </p:cNvPr>
          <p:cNvSpPr txBox="1"/>
          <p:nvPr/>
        </p:nvSpPr>
        <p:spPr>
          <a:xfrm>
            <a:off x="2651082" y="5481829"/>
            <a:ext cx="442452" cy="369332"/>
          </a:xfrm>
          <a:prstGeom prst="rect">
            <a:avLst/>
          </a:prstGeom>
          <a:noFill/>
        </p:spPr>
        <p:txBody>
          <a:bodyPr wrap="square" rtlCol="0">
            <a:spAutoFit/>
          </a:bodyPr>
          <a:lstStyle/>
          <a:p>
            <a:pPr algn="ctr"/>
            <a:r>
              <a:rPr lang="es-AR" b="1" dirty="0">
                <a:solidFill>
                  <a:srgbClr val="FF0000"/>
                </a:solidFill>
              </a:rPr>
              <a:t>0</a:t>
            </a:r>
          </a:p>
        </p:txBody>
      </p:sp>
      <p:sp>
        <p:nvSpPr>
          <p:cNvPr id="44" name="CuadroTexto 43">
            <a:extLst>
              <a:ext uri="{FF2B5EF4-FFF2-40B4-BE49-F238E27FC236}">
                <a16:creationId xmlns:a16="http://schemas.microsoft.com/office/drawing/2014/main" id="{9D4175FD-4747-E391-6A75-D720F5AFF2A5}"/>
              </a:ext>
            </a:extLst>
          </p:cNvPr>
          <p:cNvSpPr txBox="1"/>
          <p:nvPr/>
        </p:nvSpPr>
        <p:spPr>
          <a:xfrm>
            <a:off x="508873" y="4614673"/>
            <a:ext cx="442452" cy="369332"/>
          </a:xfrm>
          <a:prstGeom prst="rect">
            <a:avLst/>
          </a:prstGeom>
          <a:noFill/>
        </p:spPr>
        <p:txBody>
          <a:bodyPr wrap="square" rtlCol="0">
            <a:spAutoFit/>
          </a:bodyPr>
          <a:lstStyle/>
          <a:p>
            <a:pPr algn="ctr"/>
            <a:r>
              <a:rPr lang="es-AR" b="1" dirty="0">
                <a:solidFill>
                  <a:srgbClr val="FF0000"/>
                </a:solidFill>
              </a:rPr>
              <a:t>0</a:t>
            </a:r>
          </a:p>
        </p:txBody>
      </p:sp>
      <p:sp>
        <p:nvSpPr>
          <p:cNvPr id="45" name="CuadroTexto 44">
            <a:extLst>
              <a:ext uri="{FF2B5EF4-FFF2-40B4-BE49-F238E27FC236}">
                <a16:creationId xmlns:a16="http://schemas.microsoft.com/office/drawing/2014/main" id="{83E721B3-28F0-B56C-CB7F-9A4DC669A4FC}"/>
              </a:ext>
            </a:extLst>
          </p:cNvPr>
          <p:cNvSpPr txBox="1"/>
          <p:nvPr/>
        </p:nvSpPr>
        <p:spPr>
          <a:xfrm>
            <a:off x="1150432" y="4598833"/>
            <a:ext cx="442452" cy="369332"/>
          </a:xfrm>
          <a:prstGeom prst="rect">
            <a:avLst/>
          </a:prstGeom>
          <a:noFill/>
        </p:spPr>
        <p:txBody>
          <a:bodyPr wrap="square" rtlCol="0">
            <a:spAutoFit/>
          </a:bodyPr>
          <a:lstStyle/>
          <a:p>
            <a:pPr algn="ctr"/>
            <a:r>
              <a:rPr lang="es-AR" b="1" dirty="0">
                <a:solidFill>
                  <a:srgbClr val="FF0000"/>
                </a:solidFill>
              </a:rPr>
              <a:t>1</a:t>
            </a:r>
          </a:p>
        </p:txBody>
      </p:sp>
      <p:sp>
        <p:nvSpPr>
          <p:cNvPr id="46" name="CuadroTexto 45">
            <a:extLst>
              <a:ext uri="{FF2B5EF4-FFF2-40B4-BE49-F238E27FC236}">
                <a16:creationId xmlns:a16="http://schemas.microsoft.com/office/drawing/2014/main" id="{E0AB03E6-FE3E-7AF7-07B6-46F93211EBBB}"/>
              </a:ext>
            </a:extLst>
          </p:cNvPr>
          <p:cNvSpPr txBox="1"/>
          <p:nvPr/>
        </p:nvSpPr>
        <p:spPr>
          <a:xfrm>
            <a:off x="2016900" y="4032735"/>
            <a:ext cx="442452" cy="369332"/>
          </a:xfrm>
          <a:prstGeom prst="rect">
            <a:avLst/>
          </a:prstGeom>
          <a:noFill/>
        </p:spPr>
        <p:txBody>
          <a:bodyPr wrap="square" rtlCol="0">
            <a:spAutoFit/>
          </a:bodyPr>
          <a:lstStyle/>
          <a:p>
            <a:pPr algn="ctr"/>
            <a:r>
              <a:rPr lang="es-AR" b="1" dirty="0">
                <a:solidFill>
                  <a:srgbClr val="FF0000"/>
                </a:solidFill>
              </a:rPr>
              <a:t>2</a:t>
            </a:r>
          </a:p>
        </p:txBody>
      </p:sp>
      <p:sp>
        <p:nvSpPr>
          <p:cNvPr id="47" name="CuadroTexto 46">
            <a:extLst>
              <a:ext uri="{FF2B5EF4-FFF2-40B4-BE49-F238E27FC236}">
                <a16:creationId xmlns:a16="http://schemas.microsoft.com/office/drawing/2014/main" id="{4A712490-EDF2-C9F0-029F-2A4E98EA6B39}"/>
              </a:ext>
            </a:extLst>
          </p:cNvPr>
          <p:cNvSpPr txBox="1"/>
          <p:nvPr/>
        </p:nvSpPr>
        <p:spPr>
          <a:xfrm>
            <a:off x="2643707" y="4032735"/>
            <a:ext cx="442452" cy="369332"/>
          </a:xfrm>
          <a:prstGeom prst="rect">
            <a:avLst/>
          </a:prstGeom>
          <a:noFill/>
        </p:spPr>
        <p:txBody>
          <a:bodyPr wrap="square" rtlCol="0">
            <a:spAutoFit/>
          </a:bodyPr>
          <a:lstStyle/>
          <a:p>
            <a:pPr algn="ctr"/>
            <a:r>
              <a:rPr lang="es-AR" b="1" dirty="0">
                <a:solidFill>
                  <a:srgbClr val="FF0000"/>
                </a:solidFill>
              </a:rPr>
              <a:t>0</a:t>
            </a:r>
          </a:p>
        </p:txBody>
      </p:sp>
      <p:sp>
        <p:nvSpPr>
          <p:cNvPr id="48" name="CuadroTexto 47">
            <a:extLst>
              <a:ext uri="{FF2B5EF4-FFF2-40B4-BE49-F238E27FC236}">
                <a16:creationId xmlns:a16="http://schemas.microsoft.com/office/drawing/2014/main" id="{766CFB43-E4DE-B97A-D81E-13378A6E1DFE}"/>
              </a:ext>
            </a:extLst>
          </p:cNvPr>
          <p:cNvSpPr txBox="1"/>
          <p:nvPr/>
        </p:nvSpPr>
        <p:spPr>
          <a:xfrm>
            <a:off x="2337295" y="4572616"/>
            <a:ext cx="442452" cy="369332"/>
          </a:xfrm>
          <a:prstGeom prst="rect">
            <a:avLst/>
          </a:prstGeom>
          <a:noFill/>
        </p:spPr>
        <p:txBody>
          <a:bodyPr wrap="square" rtlCol="0">
            <a:spAutoFit/>
          </a:bodyPr>
          <a:lstStyle/>
          <a:p>
            <a:pPr algn="ctr"/>
            <a:r>
              <a:rPr lang="es-AR" b="1" dirty="0">
                <a:solidFill>
                  <a:srgbClr val="00B050"/>
                </a:solidFill>
              </a:rPr>
              <a:t>0</a:t>
            </a:r>
          </a:p>
        </p:txBody>
      </p:sp>
      <p:sp>
        <p:nvSpPr>
          <p:cNvPr id="49" name="CuadroTexto 48">
            <a:extLst>
              <a:ext uri="{FF2B5EF4-FFF2-40B4-BE49-F238E27FC236}">
                <a16:creationId xmlns:a16="http://schemas.microsoft.com/office/drawing/2014/main" id="{5C32B386-84B4-BFA4-C1D6-37B64C92C8FB}"/>
              </a:ext>
            </a:extLst>
          </p:cNvPr>
          <p:cNvSpPr txBox="1"/>
          <p:nvPr/>
        </p:nvSpPr>
        <p:spPr>
          <a:xfrm>
            <a:off x="2245501" y="3111363"/>
            <a:ext cx="442452" cy="369332"/>
          </a:xfrm>
          <a:prstGeom prst="rect">
            <a:avLst/>
          </a:prstGeom>
          <a:noFill/>
        </p:spPr>
        <p:txBody>
          <a:bodyPr wrap="square" rtlCol="0">
            <a:spAutoFit/>
          </a:bodyPr>
          <a:lstStyle/>
          <a:p>
            <a:pPr algn="ctr"/>
            <a:r>
              <a:rPr lang="es-AR" b="1" dirty="0">
                <a:solidFill>
                  <a:srgbClr val="00B050"/>
                </a:solidFill>
              </a:rPr>
              <a:t>-2</a:t>
            </a:r>
          </a:p>
        </p:txBody>
      </p:sp>
      <p:cxnSp>
        <p:nvCxnSpPr>
          <p:cNvPr id="50" name="Conector recto 49">
            <a:extLst>
              <a:ext uri="{FF2B5EF4-FFF2-40B4-BE49-F238E27FC236}">
                <a16:creationId xmlns:a16="http://schemas.microsoft.com/office/drawing/2014/main" id="{96502C3D-D743-3CA5-3D92-0FB1D06DEAF9}"/>
              </a:ext>
            </a:extLst>
          </p:cNvPr>
          <p:cNvCxnSpPr>
            <a:cxnSpLocks/>
            <a:stCxn id="39" idx="5"/>
            <a:endCxn id="40" idx="2"/>
          </p:cNvCxnSpPr>
          <p:nvPr/>
        </p:nvCxnSpPr>
        <p:spPr>
          <a:xfrm>
            <a:off x="1272488" y="4642938"/>
            <a:ext cx="973013" cy="58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CCE55904-BBE7-085D-EE21-4892EAFE0278}"/>
              </a:ext>
            </a:extLst>
          </p:cNvPr>
          <p:cNvCxnSpPr>
            <a:cxnSpLocks/>
            <a:stCxn id="38" idx="3"/>
            <a:endCxn id="39" idx="7"/>
          </p:cNvCxnSpPr>
          <p:nvPr/>
        </p:nvCxnSpPr>
        <p:spPr>
          <a:xfrm flipH="1">
            <a:off x="1272488" y="3963920"/>
            <a:ext cx="991066" cy="25315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2" name="Entrada de lápiz 51">
                <a:extLst>
                  <a:ext uri="{FF2B5EF4-FFF2-40B4-BE49-F238E27FC236}">
                    <a16:creationId xmlns:a16="http://schemas.microsoft.com/office/drawing/2014/main" id="{A9C01269-39A8-F1E2-6A8E-D850C2CE678E}"/>
                  </a:ext>
                </a:extLst>
              </p14:cNvPr>
              <p14:cNvContentPartPr/>
              <p14:nvPr/>
            </p14:nvContentPartPr>
            <p14:xfrm>
              <a:off x="2640243" y="5087231"/>
              <a:ext cx="360" cy="360"/>
            </p14:xfrm>
          </p:contentPart>
        </mc:Choice>
        <mc:Fallback xmlns="">
          <p:pic>
            <p:nvPicPr>
              <p:cNvPr id="52" name="Entrada de lápiz 51">
                <a:extLst>
                  <a:ext uri="{FF2B5EF4-FFF2-40B4-BE49-F238E27FC236}">
                    <a16:creationId xmlns:a16="http://schemas.microsoft.com/office/drawing/2014/main" id="{A9C01269-39A8-F1E2-6A8E-D850C2CE678E}"/>
                  </a:ext>
                </a:extLst>
              </p:cNvPr>
              <p:cNvPicPr/>
              <p:nvPr/>
            </p:nvPicPr>
            <p:blipFill>
              <a:blip r:embed="rId3"/>
              <a:stretch>
                <a:fillRect/>
              </a:stretch>
            </p:blipFill>
            <p:spPr>
              <a:xfrm>
                <a:off x="2631243" y="5078231"/>
                <a:ext cx="18000" cy="18000"/>
              </a:xfrm>
              <a:prstGeom prst="rect">
                <a:avLst/>
              </a:prstGeom>
            </p:spPr>
          </p:pic>
        </mc:Fallback>
      </mc:AlternateContent>
      <p:sp>
        <p:nvSpPr>
          <p:cNvPr id="53" name="CuadroTexto 52">
            <a:extLst>
              <a:ext uri="{FF2B5EF4-FFF2-40B4-BE49-F238E27FC236}">
                <a16:creationId xmlns:a16="http://schemas.microsoft.com/office/drawing/2014/main" id="{8581F2F2-FD75-1B59-2C9B-B795474C217F}"/>
              </a:ext>
            </a:extLst>
          </p:cNvPr>
          <p:cNvSpPr txBox="1"/>
          <p:nvPr/>
        </p:nvSpPr>
        <p:spPr>
          <a:xfrm>
            <a:off x="-194546" y="178205"/>
            <a:ext cx="6758952"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la rotación Doble</a:t>
            </a:r>
            <a:endParaRPr lang="es-AR" sz="3200" b="1" dirty="0"/>
          </a:p>
        </p:txBody>
      </p:sp>
    </p:spTree>
    <p:extLst>
      <p:ext uri="{BB962C8B-B14F-4D97-AF65-F5344CB8AC3E}">
        <p14:creationId xmlns:p14="http://schemas.microsoft.com/office/powerpoint/2010/main" val="316445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60273" y="1145176"/>
            <a:ext cx="6984859" cy="369332"/>
          </a:xfrm>
          <a:prstGeom prst="rect">
            <a:avLst/>
          </a:prstGeom>
          <a:noFill/>
        </p:spPr>
        <p:txBody>
          <a:bodyPr wrap="square">
            <a:spAutoFit/>
          </a:bodyPr>
          <a:lstStyle/>
          <a:p>
            <a:r>
              <a:rPr lang="es-MX" b="1"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5579635" y="1669621"/>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6189468" y="1669621"/>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6971133" y="1669621"/>
            <a:ext cx="442452" cy="369332"/>
          </a:xfrm>
          <a:prstGeom prst="rect">
            <a:avLst/>
          </a:prstGeom>
          <a:noFill/>
        </p:spPr>
        <p:txBody>
          <a:bodyPr wrap="square" rtlCol="0">
            <a:spAutoFit/>
          </a:bodyPr>
          <a:lstStyle/>
          <a:p>
            <a:pPr algn="ctr"/>
            <a:r>
              <a:rPr lang="es-AR" b="1" dirty="0">
                <a:solidFill>
                  <a:srgbClr val="0070C0"/>
                </a:solidFill>
              </a:rPr>
              <a:t>35</a:t>
            </a:r>
          </a:p>
        </p:txBody>
      </p:sp>
      <p:sp>
        <p:nvSpPr>
          <p:cNvPr id="5" name="Elipse 4">
            <a:extLst>
              <a:ext uri="{FF2B5EF4-FFF2-40B4-BE49-F238E27FC236}">
                <a16:creationId xmlns:a16="http://schemas.microsoft.com/office/drawing/2014/main" id="{6BEBE90B-D99D-EF6F-39AD-AA63AF06DBA6}"/>
              </a:ext>
            </a:extLst>
          </p:cNvPr>
          <p:cNvSpPr/>
          <p:nvPr/>
        </p:nvSpPr>
        <p:spPr>
          <a:xfrm>
            <a:off x="3509132" y="4893800"/>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2610457" y="584671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8" name="Elipse 7">
            <a:extLst>
              <a:ext uri="{FF2B5EF4-FFF2-40B4-BE49-F238E27FC236}">
                <a16:creationId xmlns:a16="http://schemas.microsoft.com/office/drawing/2014/main" id="{ED1A263C-A995-744E-7D5E-5A2C64836DEE}"/>
              </a:ext>
            </a:extLst>
          </p:cNvPr>
          <p:cNvSpPr/>
          <p:nvPr/>
        </p:nvSpPr>
        <p:spPr>
          <a:xfrm>
            <a:off x="2608237" y="399725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146868" y="200325"/>
            <a:ext cx="5848965"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5800861" y="2770219"/>
            <a:ext cx="5856699" cy="1077218"/>
          </a:xfrm>
          <a:prstGeom prst="rect">
            <a:avLst/>
          </a:prstGeom>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s-MX" sz="3200" b="1" dirty="0">
                <a:solidFill>
                  <a:schemeClr val="accent1"/>
                </a:solidFill>
                <a:latin typeface="Arial" panose="020B0604020202020204" pitchFamily="34" charset="0"/>
              </a:rPr>
              <a:t>Que rotación Aplicamos ??, miremos los resultados</a:t>
            </a:r>
            <a:endParaRPr lang="es-AR" sz="3200" b="1" dirty="0">
              <a:solidFill>
                <a:srgbClr val="FF0000"/>
              </a:solidFill>
            </a:endParaRPr>
          </a:p>
        </p:txBody>
      </p:sp>
      <p:cxnSp>
        <p:nvCxnSpPr>
          <p:cNvPr id="19" name="Conector recto 18">
            <a:extLst>
              <a:ext uri="{FF2B5EF4-FFF2-40B4-BE49-F238E27FC236}">
                <a16:creationId xmlns:a16="http://schemas.microsoft.com/office/drawing/2014/main" id="{B9E6D0F5-2681-C131-E008-AC507E6E5708}"/>
              </a:ext>
            </a:extLst>
          </p:cNvPr>
          <p:cNvCxnSpPr>
            <a:cxnSpLocks/>
            <a:stCxn id="5" idx="3"/>
            <a:endCxn id="6" idx="7"/>
          </p:cNvCxnSpPr>
          <p:nvPr/>
        </p:nvCxnSpPr>
        <p:spPr>
          <a:xfrm flipH="1">
            <a:off x="3145470" y="5407862"/>
            <a:ext cx="455456" cy="527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7E5FAC25-4A82-E62D-CD98-43E18186F54A}"/>
              </a:ext>
            </a:extLst>
          </p:cNvPr>
          <p:cNvCxnSpPr>
            <a:cxnSpLocks/>
            <a:stCxn id="8" idx="5"/>
            <a:endCxn id="5" idx="1"/>
          </p:cNvCxnSpPr>
          <p:nvPr/>
        </p:nvCxnSpPr>
        <p:spPr>
          <a:xfrm>
            <a:off x="3143250" y="4511313"/>
            <a:ext cx="457676" cy="4706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464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60273" y="1087404"/>
            <a:ext cx="6984859" cy="369332"/>
          </a:xfrm>
          <a:prstGeom prst="rect">
            <a:avLst/>
          </a:prstGeom>
          <a:noFill/>
        </p:spPr>
        <p:txBody>
          <a:bodyPr wrap="square">
            <a:spAutoFit/>
          </a:bodyPr>
          <a:lstStyle/>
          <a:p>
            <a:r>
              <a:rPr lang="es-MX" b="1"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7004950" y="1768676"/>
            <a:ext cx="442452" cy="400110"/>
          </a:xfrm>
          <a:prstGeom prst="rect">
            <a:avLst/>
          </a:prstGeom>
          <a:noFill/>
        </p:spPr>
        <p:txBody>
          <a:bodyPr wrap="square" rtlCol="0">
            <a:spAutoFit/>
          </a:bodyPr>
          <a:lstStyle/>
          <a:p>
            <a:pPr algn="ctr"/>
            <a:r>
              <a:rPr lang="es-AR" sz="2000"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7614783" y="1768676"/>
            <a:ext cx="442452" cy="400110"/>
          </a:xfrm>
          <a:prstGeom prst="rect">
            <a:avLst/>
          </a:prstGeom>
          <a:noFill/>
        </p:spPr>
        <p:txBody>
          <a:bodyPr wrap="square" rtlCol="0">
            <a:spAutoFit/>
          </a:bodyPr>
          <a:lstStyle/>
          <a:p>
            <a:pPr algn="ctr"/>
            <a:r>
              <a:rPr lang="es-AR" sz="2000"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8396448" y="1768676"/>
            <a:ext cx="442452" cy="400110"/>
          </a:xfrm>
          <a:prstGeom prst="rect">
            <a:avLst/>
          </a:prstGeom>
          <a:noFill/>
        </p:spPr>
        <p:txBody>
          <a:bodyPr wrap="square" rtlCol="0">
            <a:spAutoFit/>
          </a:bodyPr>
          <a:lstStyle/>
          <a:p>
            <a:pPr algn="ctr"/>
            <a:r>
              <a:rPr lang="es-AR" sz="2000" b="1" dirty="0">
                <a:solidFill>
                  <a:srgbClr val="0070C0"/>
                </a:solidFill>
              </a:rPr>
              <a:t>35</a:t>
            </a:r>
          </a:p>
        </p:txBody>
      </p:sp>
      <p:sp>
        <p:nvSpPr>
          <p:cNvPr id="5" name="Elipse 4">
            <a:extLst>
              <a:ext uri="{FF2B5EF4-FFF2-40B4-BE49-F238E27FC236}">
                <a16:creationId xmlns:a16="http://schemas.microsoft.com/office/drawing/2014/main" id="{6BEBE90B-D99D-EF6F-39AD-AA63AF06DBA6}"/>
              </a:ext>
            </a:extLst>
          </p:cNvPr>
          <p:cNvSpPr/>
          <p:nvPr/>
        </p:nvSpPr>
        <p:spPr>
          <a:xfrm>
            <a:off x="3539612" y="480560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2768166" y="579815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8" name="Elipse 7">
            <a:extLst>
              <a:ext uri="{FF2B5EF4-FFF2-40B4-BE49-F238E27FC236}">
                <a16:creationId xmlns:a16="http://schemas.microsoft.com/office/drawing/2014/main" id="{ED1A263C-A995-744E-7D5E-5A2C64836DEE}"/>
              </a:ext>
            </a:extLst>
          </p:cNvPr>
          <p:cNvSpPr/>
          <p:nvPr/>
        </p:nvSpPr>
        <p:spPr>
          <a:xfrm>
            <a:off x="2776383" y="399725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2865119" y="5440888"/>
            <a:ext cx="442452" cy="369332"/>
          </a:xfrm>
          <a:prstGeom prst="rect">
            <a:avLst/>
          </a:prstGeom>
          <a:noFill/>
        </p:spPr>
        <p:txBody>
          <a:bodyPr wrap="square" rtlCol="0">
            <a:spAutoFit/>
          </a:bodyPr>
          <a:lstStyle/>
          <a:p>
            <a:pPr algn="ctr"/>
            <a:r>
              <a:rPr lang="es-AR" b="1" dirty="0">
                <a:solidFill>
                  <a:srgbClr val="00B050"/>
                </a:solidFill>
              </a:rPr>
              <a:t>0</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2547783" y="457672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3174590" y="4576725"/>
            <a:ext cx="442452" cy="369332"/>
          </a:xfrm>
          <a:prstGeom prst="rect">
            <a:avLst/>
          </a:prstGeom>
          <a:noFill/>
        </p:spPr>
        <p:txBody>
          <a:bodyPr wrap="square" rtlCol="0">
            <a:spAutoFit/>
          </a:bodyPr>
          <a:lstStyle/>
          <a:p>
            <a:pPr algn="ctr"/>
            <a:r>
              <a:rPr lang="es-AR" b="1" dirty="0">
                <a:solidFill>
                  <a:srgbClr val="FF0000"/>
                </a:solidFill>
              </a:rPr>
              <a:t>2</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2555401" y="6354842"/>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3086345" y="6354842"/>
            <a:ext cx="442452" cy="369332"/>
          </a:xfrm>
          <a:prstGeom prst="rect">
            <a:avLst/>
          </a:prstGeom>
          <a:noFill/>
        </p:spPr>
        <p:txBody>
          <a:bodyPr wrap="square" rtlCol="0">
            <a:spAutoFit/>
          </a:bodyPr>
          <a:lstStyle/>
          <a:p>
            <a:pPr algn="ctr"/>
            <a:r>
              <a:rPr lang="es-AR" b="1" dirty="0">
                <a:solidFill>
                  <a:srgbClr val="FF0000"/>
                </a:solidFill>
              </a:rPr>
              <a:t>0</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3318386" y="5362287"/>
            <a:ext cx="442452" cy="369332"/>
          </a:xfrm>
          <a:prstGeom prst="rect">
            <a:avLst/>
          </a:prstGeom>
          <a:noFill/>
        </p:spPr>
        <p:txBody>
          <a:bodyPr wrap="square" rtlCol="0">
            <a:spAutoFit/>
          </a:bodyPr>
          <a:lstStyle/>
          <a:p>
            <a:pPr algn="ctr"/>
            <a:r>
              <a:rPr lang="es-AR" b="1" dirty="0">
                <a:solidFill>
                  <a:srgbClr val="FF0000"/>
                </a:solidFill>
              </a:rPr>
              <a:t>1</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3945193" y="536228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2850125" y="3662771"/>
            <a:ext cx="442452" cy="369332"/>
          </a:xfrm>
          <a:prstGeom prst="rect">
            <a:avLst/>
          </a:prstGeom>
          <a:noFill/>
        </p:spPr>
        <p:txBody>
          <a:bodyPr wrap="square" rtlCol="0">
            <a:spAutoFit/>
          </a:bodyPr>
          <a:lstStyle/>
          <a:p>
            <a:pPr algn="ctr"/>
            <a:r>
              <a:rPr lang="es-AR" b="1" dirty="0">
                <a:solidFill>
                  <a:srgbClr val="00B050"/>
                </a:solidFill>
              </a:rPr>
              <a:t>2</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3631790" y="4479826"/>
            <a:ext cx="442452" cy="369332"/>
          </a:xfrm>
          <a:prstGeom prst="rect">
            <a:avLst/>
          </a:prstGeom>
          <a:noFill/>
        </p:spPr>
        <p:txBody>
          <a:bodyPr wrap="square" rtlCol="0">
            <a:spAutoFit/>
          </a:bodyPr>
          <a:lstStyle/>
          <a:p>
            <a:pPr algn="ctr"/>
            <a:r>
              <a:rPr lang="es-AR" b="1" dirty="0">
                <a:solidFill>
                  <a:srgbClr val="00B050"/>
                </a:solidFill>
              </a:rPr>
              <a:t>-1</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146868" y="560401"/>
            <a:ext cx="5848965"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206743" y="1888114"/>
            <a:ext cx="5935693" cy="1077218"/>
          </a:xfrm>
          <a:prstGeom prst="rect">
            <a:avLst/>
          </a:prstGeom>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s-MX" sz="3200" b="1" dirty="0">
                <a:solidFill>
                  <a:srgbClr val="7030A0"/>
                </a:solidFill>
                <a:latin typeface="Arial" panose="020B0604020202020204" pitchFamily="34" charset="0"/>
              </a:rPr>
              <a:t>Rotación Doble derecha, izquierda</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E17C6686-493A-3C62-F5E9-43D3DADAC8F1}"/>
              </a:ext>
            </a:extLst>
          </p:cNvPr>
          <p:cNvCxnSpPr>
            <a:cxnSpLocks/>
            <a:stCxn id="8" idx="5"/>
            <a:endCxn id="5" idx="1"/>
          </p:cNvCxnSpPr>
          <p:nvPr/>
        </p:nvCxnSpPr>
        <p:spPr>
          <a:xfrm>
            <a:off x="3311396" y="4511313"/>
            <a:ext cx="320010" cy="382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9E6D0F5-2681-C131-E008-AC507E6E5708}"/>
              </a:ext>
            </a:extLst>
          </p:cNvPr>
          <p:cNvCxnSpPr>
            <a:cxnSpLocks/>
            <a:stCxn id="5" idx="3"/>
            <a:endCxn id="6" idx="7"/>
          </p:cNvCxnSpPr>
          <p:nvPr/>
        </p:nvCxnSpPr>
        <p:spPr>
          <a:xfrm flipH="1">
            <a:off x="3303179" y="5319663"/>
            <a:ext cx="328227" cy="5666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97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105281" y="986844"/>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6561570" y="2097133"/>
            <a:ext cx="442452" cy="400110"/>
          </a:xfrm>
          <a:prstGeom prst="rect">
            <a:avLst/>
          </a:prstGeom>
          <a:noFill/>
        </p:spPr>
        <p:txBody>
          <a:bodyPr wrap="square" rtlCol="0">
            <a:spAutoFit/>
          </a:bodyPr>
          <a:lstStyle/>
          <a:p>
            <a:pPr algn="ctr"/>
            <a:r>
              <a:rPr lang="es-AR" sz="2000"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7171403" y="2097133"/>
            <a:ext cx="442452" cy="400110"/>
          </a:xfrm>
          <a:prstGeom prst="rect">
            <a:avLst/>
          </a:prstGeom>
          <a:noFill/>
        </p:spPr>
        <p:txBody>
          <a:bodyPr wrap="square" rtlCol="0">
            <a:spAutoFit/>
          </a:bodyPr>
          <a:lstStyle/>
          <a:p>
            <a:pPr algn="ctr"/>
            <a:r>
              <a:rPr lang="es-AR" sz="2000"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7953068" y="2097133"/>
            <a:ext cx="442452" cy="400110"/>
          </a:xfrm>
          <a:prstGeom prst="rect">
            <a:avLst/>
          </a:prstGeom>
          <a:noFill/>
        </p:spPr>
        <p:txBody>
          <a:bodyPr wrap="square" rtlCol="0">
            <a:spAutoFit/>
          </a:bodyPr>
          <a:lstStyle/>
          <a:p>
            <a:pPr algn="ctr"/>
            <a:r>
              <a:rPr lang="es-AR" sz="2000" b="1" dirty="0">
                <a:solidFill>
                  <a:srgbClr val="0070C0"/>
                </a:solidFill>
              </a:rPr>
              <a:t>35</a:t>
            </a:r>
          </a:p>
        </p:txBody>
      </p:sp>
      <p:sp>
        <p:nvSpPr>
          <p:cNvPr id="5" name="Elipse 4">
            <a:extLst>
              <a:ext uri="{FF2B5EF4-FFF2-40B4-BE49-F238E27FC236}">
                <a16:creationId xmlns:a16="http://schemas.microsoft.com/office/drawing/2014/main" id="{6BEBE90B-D99D-EF6F-39AD-AA63AF06DBA6}"/>
              </a:ext>
            </a:extLst>
          </p:cNvPr>
          <p:cNvSpPr/>
          <p:nvPr/>
        </p:nvSpPr>
        <p:spPr>
          <a:xfrm>
            <a:off x="5653907" y="553016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4799422" y="452079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8" name="Elipse 7">
            <a:extLst>
              <a:ext uri="{FF2B5EF4-FFF2-40B4-BE49-F238E27FC236}">
                <a16:creationId xmlns:a16="http://schemas.microsoft.com/office/drawing/2014/main" id="{ED1A263C-A995-744E-7D5E-5A2C64836DEE}"/>
              </a:ext>
            </a:extLst>
          </p:cNvPr>
          <p:cNvSpPr/>
          <p:nvPr/>
        </p:nvSpPr>
        <p:spPr>
          <a:xfrm>
            <a:off x="3976278" y="351808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4896375" y="4163529"/>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3747678" y="4097562"/>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4374485" y="4097562"/>
            <a:ext cx="442452" cy="369332"/>
          </a:xfrm>
          <a:prstGeom prst="rect">
            <a:avLst/>
          </a:prstGeom>
          <a:noFill/>
        </p:spPr>
        <p:txBody>
          <a:bodyPr wrap="square" rtlCol="0">
            <a:spAutoFit/>
          </a:bodyPr>
          <a:lstStyle/>
          <a:p>
            <a:pPr algn="ctr"/>
            <a:r>
              <a:rPr lang="es-AR" b="1" dirty="0">
                <a:solidFill>
                  <a:srgbClr val="FF0000"/>
                </a:solidFill>
              </a:rPr>
              <a:t>2</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4586657" y="507748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5117601" y="5077483"/>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5434525" y="60619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6059488" y="60721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4050020" y="3183608"/>
            <a:ext cx="442452" cy="369332"/>
          </a:xfrm>
          <a:prstGeom prst="rect">
            <a:avLst/>
          </a:prstGeom>
          <a:noFill/>
        </p:spPr>
        <p:txBody>
          <a:bodyPr wrap="square" rtlCol="0">
            <a:spAutoFit/>
          </a:bodyPr>
          <a:lstStyle/>
          <a:p>
            <a:pPr algn="ctr"/>
            <a:r>
              <a:rPr lang="es-AR" b="1" dirty="0">
                <a:solidFill>
                  <a:srgbClr val="00B050"/>
                </a:solidFill>
              </a:rPr>
              <a:t>2</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5655751" y="5077880"/>
            <a:ext cx="442452" cy="369332"/>
          </a:xfrm>
          <a:prstGeom prst="rect">
            <a:avLst/>
          </a:prstGeom>
          <a:noFill/>
        </p:spPr>
        <p:txBody>
          <a:bodyPr wrap="square" rtlCol="0">
            <a:spAutoFit/>
          </a:bodyPr>
          <a:lstStyle/>
          <a:p>
            <a:pPr algn="ctr"/>
            <a:r>
              <a:rPr lang="es-AR" b="1" dirty="0">
                <a:solidFill>
                  <a:srgbClr val="00B050"/>
                </a:solidFill>
              </a:rPr>
              <a:t>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19123" y="160880"/>
            <a:ext cx="4520381"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146827" y="1593899"/>
            <a:ext cx="5244364" cy="1077218"/>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MX" sz="3200" b="1" dirty="0">
                <a:solidFill>
                  <a:srgbClr val="7030A0"/>
                </a:solidFill>
                <a:latin typeface="Arial" panose="020B0604020202020204" pitchFamily="34" charset="0"/>
              </a:rPr>
              <a:t>1ro: Rotación a la Derecha 35</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5"/>
            <a:endCxn id="5" idx="1"/>
          </p:cNvCxnSpPr>
          <p:nvPr/>
        </p:nvCxnSpPr>
        <p:spPr>
          <a:xfrm>
            <a:off x="5334435" y="5034859"/>
            <a:ext cx="411266" cy="583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5"/>
            <a:endCxn id="6" idx="1"/>
          </p:cNvCxnSpPr>
          <p:nvPr/>
        </p:nvCxnSpPr>
        <p:spPr>
          <a:xfrm>
            <a:off x="4511291" y="4032150"/>
            <a:ext cx="379925" cy="576846"/>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8EC61DE7-7EB1-1EFA-8586-5B93D609E208}"/>
              </a:ext>
            </a:extLst>
          </p:cNvPr>
          <p:cNvSpPr/>
          <p:nvPr/>
        </p:nvSpPr>
        <p:spPr>
          <a:xfrm>
            <a:off x="2056349" y="432799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22" name="Elipse 21">
            <a:extLst>
              <a:ext uri="{FF2B5EF4-FFF2-40B4-BE49-F238E27FC236}">
                <a16:creationId xmlns:a16="http://schemas.microsoft.com/office/drawing/2014/main" id="{55A95915-2678-CE37-63F1-0FDB3D1A6305}"/>
              </a:ext>
            </a:extLst>
          </p:cNvPr>
          <p:cNvSpPr/>
          <p:nvPr/>
        </p:nvSpPr>
        <p:spPr>
          <a:xfrm>
            <a:off x="1284903" y="532054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23" name="Elipse 22">
            <a:extLst>
              <a:ext uri="{FF2B5EF4-FFF2-40B4-BE49-F238E27FC236}">
                <a16:creationId xmlns:a16="http://schemas.microsoft.com/office/drawing/2014/main" id="{278466BE-96D7-F961-B19D-AA213CBD163B}"/>
              </a:ext>
            </a:extLst>
          </p:cNvPr>
          <p:cNvSpPr/>
          <p:nvPr/>
        </p:nvSpPr>
        <p:spPr>
          <a:xfrm>
            <a:off x="1293120" y="351964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25" name="CuadroTexto 24">
            <a:extLst>
              <a:ext uri="{FF2B5EF4-FFF2-40B4-BE49-F238E27FC236}">
                <a16:creationId xmlns:a16="http://schemas.microsoft.com/office/drawing/2014/main" id="{E7E633A2-2532-341E-DDC8-1B61599C6E1B}"/>
              </a:ext>
            </a:extLst>
          </p:cNvPr>
          <p:cNvSpPr txBox="1"/>
          <p:nvPr/>
        </p:nvSpPr>
        <p:spPr>
          <a:xfrm>
            <a:off x="1381856" y="4963280"/>
            <a:ext cx="442452" cy="369332"/>
          </a:xfrm>
          <a:prstGeom prst="rect">
            <a:avLst/>
          </a:prstGeom>
          <a:noFill/>
        </p:spPr>
        <p:txBody>
          <a:bodyPr wrap="square" rtlCol="0">
            <a:spAutoFit/>
          </a:bodyPr>
          <a:lstStyle/>
          <a:p>
            <a:pPr algn="ctr"/>
            <a:r>
              <a:rPr lang="es-AR" b="1" dirty="0">
                <a:solidFill>
                  <a:srgbClr val="00B050"/>
                </a:solidFill>
              </a:rPr>
              <a:t>0</a:t>
            </a:r>
          </a:p>
        </p:txBody>
      </p:sp>
      <p:sp>
        <p:nvSpPr>
          <p:cNvPr id="26" name="CuadroTexto 25">
            <a:extLst>
              <a:ext uri="{FF2B5EF4-FFF2-40B4-BE49-F238E27FC236}">
                <a16:creationId xmlns:a16="http://schemas.microsoft.com/office/drawing/2014/main" id="{34305C74-3050-8BD1-E50C-5A1F5ADCF433}"/>
              </a:ext>
            </a:extLst>
          </p:cNvPr>
          <p:cNvSpPr txBox="1"/>
          <p:nvPr/>
        </p:nvSpPr>
        <p:spPr>
          <a:xfrm>
            <a:off x="1064520" y="4099117"/>
            <a:ext cx="442452" cy="369332"/>
          </a:xfrm>
          <a:prstGeom prst="rect">
            <a:avLst/>
          </a:prstGeom>
          <a:noFill/>
        </p:spPr>
        <p:txBody>
          <a:bodyPr wrap="square" rtlCol="0">
            <a:spAutoFit/>
          </a:bodyPr>
          <a:lstStyle/>
          <a:p>
            <a:pPr algn="ctr"/>
            <a:r>
              <a:rPr lang="es-AR" b="1" dirty="0">
                <a:solidFill>
                  <a:srgbClr val="FF0000"/>
                </a:solidFill>
              </a:rPr>
              <a:t>0</a:t>
            </a:r>
          </a:p>
        </p:txBody>
      </p:sp>
      <p:sp>
        <p:nvSpPr>
          <p:cNvPr id="27" name="CuadroTexto 26">
            <a:extLst>
              <a:ext uri="{FF2B5EF4-FFF2-40B4-BE49-F238E27FC236}">
                <a16:creationId xmlns:a16="http://schemas.microsoft.com/office/drawing/2014/main" id="{55B8E479-5F8A-96BB-7AA6-22DA35542B51}"/>
              </a:ext>
            </a:extLst>
          </p:cNvPr>
          <p:cNvSpPr txBox="1"/>
          <p:nvPr/>
        </p:nvSpPr>
        <p:spPr>
          <a:xfrm>
            <a:off x="1691327" y="4099117"/>
            <a:ext cx="442452" cy="369332"/>
          </a:xfrm>
          <a:prstGeom prst="rect">
            <a:avLst/>
          </a:prstGeom>
          <a:noFill/>
        </p:spPr>
        <p:txBody>
          <a:bodyPr wrap="square" rtlCol="0">
            <a:spAutoFit/>
          </a:bodyPr>
          <a:lstStyle/>
          <a:p>
            <a:pPr algn="ctr"/>
            <a:r>
              <a:rPr lang="es-AR" b="1" dirty="0">
                <a:solidFill>
                  <a:srgbClr val="FF0000"/>
                </a:solidFill>
              </a:rPr>
              <a:t>2</a:t>
            </a:r>
          </a:p>
        </p:txBody>
      </p:sp>
      <p:sp>
        <p:nvSpPr>
          <p:cNvPr id="28" name="CuadroTexto 27">
            <a:extLst>
              <a:ext uri="{FF2B5EF4-FFF2-40B4-BE49-F238E27FC236}">
                <a16:creationId xmlns:a16="http://schemas.microsoft.com/office/drawing/2014/main" id="{91DCC063-AB78-9D85-D38E-C035FA8BC872}"/>
              </a:ext>
            </a:extLst>
          </p:cNvPr>
          <p:cNvSpPr txBox="1"/>
          <p:nvPr/>
        </p:nvSpPr>
        <p:spPr>
          <a:xfrm>
            <a:off x="1072138" y="5877234"/>
            <a:ext cx="442452" cy="369332"/>
          </a:xfrm>
          <a:prstGeom prst="rect">
            <a:avLst/>
          </a:prstGeom>
          <a:noFill/>
        </p:spPr>
        <p:txBody>
          <a:bodyPr wrap="square" rtlCol="0">
            <a:spAutoFit/>
          </a:bodyPr>
          <a:lstStyle/>
          <a:p>
            <a:pPr algn="ctr"/>
            <a:r>
              <a:rPr lang="es-AR" b="1" dirty="0">
                <a:solidFill>
                  <a:srgbClr val="FF0000"/>
                </a:solidFill>
              </a:rPr>
              <a:t>0</a:t>
            </a:r>
          </a:p>
        </p:txBody>
      </p:sp>
      <p:sp>
        <p:nvSpPr>
          <p:cNvPr id="29" name="CuadroTexto 28">
            <a:extLst>
              <a:ext uri="{FF2B5EF4-FFF2-40B4-BE49-F238E27FC236}">
                <a16:creationId xmlns:a16="http://schemas.microsoft.com/office/drawing/2014/main" id="{FFD1271B-7D3E-1558-6140-698C21CB2E85}"/>
              </a:ext>
            </a:extLst>
          </p:cNvPr>
          <p:cNvSpPr txBox="1"/>
          <p:nvPr/>
        </p:nvSpPr>
        <p:spPr>
          <a:xfrm>
            <a:off x="1603082" y="5877234"/>
            <a:ext cx="442452" cy="369332"/>
          </a:xfrm>
          <a:prstGeom prst="rect">
            <a:avLst/>
          </a:prstGeom>
          <a:noFill/>
        </p:spPr>
        <p:txBody>
          <a:bodyPr wrap="square" rtlCol="0">
            <a:spAutoFit/>
          </a:bodyPr>
          <a:lstStyle/>
          <a:p>
            <a:pPr algn="ctr"/>
            <a:r>
              <a:rPr lang="es-AR" b="1" dirty="0">
                <a:solidFill>
                  <a:srgbClr val="FF0000"/>
                </a:solidFill>
              </a:rPr>
              <a:t>0</a:t>
            </a:r>
          </a:p>
        </p:txBody>
      </p:sp>
      <p:sp>
        <p:nvSpPr>
          <p:cNvPr id="30" name="CuadroTexto 29">
            <a:extLst>
              <a:ext uri="{FF2B5EF4-FFF2-40B4-BE49-F238E27FC236}">
                <a16:creationId xmlns:a16="http://schemas.microsoft.com/office/drawing/2014/main" id="{80641AB0-45E6-08B7-2695-1D2C269758A4}"/>
              </a:ext>
            </a:extLst>
          </p:cNvPr>
          <p:cNvSpPr txBox="1"/>
          <p:nvPr/>
        </p:nvSpPr>
        <p:spPr>
          <a:xfrm>
            <a:off x="1835123" y="4884679"/>
            <a:ext cx="442452" cy="369332"/>
          </a:xfrm>
          <a:prstGeom prst="rect">
            <a:avLst/>
          </a:prstGeom>
          <a:noFill/>
        </p:spPr>
        <p:txBody>
          <a:bodyPr wrap="square" rtlCol="0">
            <a:spAutoFit/>
          </a:bodyPr>
          <a:lstStyle/>
          <a:p>
            <a:pPr algn="ctr"/>
            <a:r>
              <a:rPr lang="es-AR" b="1" dirty="0">
                <a:solidFill>
                  <a:srgbClr val="FF0000"/>
                </a:solidFill>
              </a:rPr>
              <a:t>1</a:t>
            </a:r>
          </a:p>
        </p:txBody>
      </p:sp>
      <p:sp>
        <p:nvSpPr>
          <p:cNvPr id="31" name="CuadroTexto 30">
            <a:extLst>
              <a:ext uri="{FF2B5EF4-FFF2-40B4-BE49-F238E27FC236}">
                <a16:creationId xmlns:a16="http://schemas.microsoft.com/office/drawing/2014/main" id="{14AB0A05-97CC-F73A-BCE8-B662A4F06C4B}"/>
              </a:ext>
            </a:extLst>
          </p:cNvPr>
          <p:cNvSpPr txBox="1"/>
          <p:nvPr/>
        </p:nvSpPr>
        <p:spPr>
          <a:xfrm>
            <a:off x="2461930" y="4884679"/>
            <a:ext cx="442452" cy="369332"/>
          </a:xfrm>
          <a:prstGeom prst="rect">
            <a:avLst/>
          </a:prstGeom>
          <a:noFill/>
        </p:spPr>
        <p:txBody>
          <a:bodyPr wrap="square" rtlCol="0">
            <a:spAutoFit/>
          </a:bodyPr>
          <a:lstStyle/>
          <a:p>
            <a:pPr algn="ctr"/>
            <a:r>
              <a:rPr lang="es-AR" b="1" dirty="0">
                <a:solidFill>
                  <a:srgbClr val="FF0000"/>
                </a:solidFill>
              </a:rPr>
              <a:t>0</a:t>
            </a:r>
          </a:p>
        </p:txBody>
      </p:sp>
      <p:sp>
        <p:nvSpPr>
          <p:cNvPr id="32" name="CuadroTexto 31">
            <a:extLst>
              <a:ext uri="{FF2B5EF4-FFF2-40B4-BE49-F238E27FC236}">
                <a16:creationId xmlns:a16="http://schemas.microsoft.com/office/drawing/2014/main" id="{CF6C8D12-2A96-64FC-926A-045AE648C071}"/>
              </a:ext>
            </a:extLst>
          </p:cNvPr>
          <p:cNvSpPr txBox="1"/>
          <p:nvPr/>
        </p:nvSpPr>
        <p:spPr>
          <a:xfrm>
            <a:off x="1366862" y="3185163"/>
            <a:ext cx="442452" cy="369332"/>
          </a:xfrm>
          <a:prstGeom prst="rect">
            <a:avLst/>
          </a:prstGeom>
          <a:noFill/>
        </p:spPr>
        <p:txBody>
          <a:bodyPr wrap="square" rtlCol="0">
            <a:spAutoFit/>
          </a:bodyPr>
          <a:lstStyle/>
          <a:p>
            <a:pPr algn="ctr"/>
            <a:r>
              <a:rPr lang="es-AR" b="1" dirty="0">
                <a:solidFill>
                  <a:srgbClr val="00B050"/>
                </a:solidFill>
              </a:rPr>
              <a:t>2</a:t>
            </a:r>
          </a:p>
        </p:txBody>
      </p:sp>
      <p:sp>
        <p:nvSpPr>
          <p:cNvPr id="33" name="CuadroTexto 32">
            <a:extLst>
              <a:ext uri="{FF2B5EF4-FFF2-40B4-BE49-F238E27FC236}">
                <a16:creationId xmlns:a16="http://schemas.microsoft.com/office/drawing/2014/main" id="{6D0BE587-569B-2AFC-3584-E701C23630DD}"/>
              </a:ext>
            </a:extLst>
          </p:cNvPr>
          <p:cNvSpPr txBox="1"/>
          <p:nvPr/>
        </p:nvSpPr>
        <p:spPr>
          <a:xfrm>
            <a:off x="2148527" y="4002218"/>
            <a:ext cx="442452" cy="369332"/>
          </a:xfrm>
          <a:prstGeom prst="rect">
            <a:avLst/>
          </a:prstGeom>
          <a:noFill/>
        </p:spPr>
        <p:txBody>
          <a:bodyPr wrap="square" rtlCol="0">
            <a:spAutoFit/>
          </a:bodyPr>
          <a:lstStyle/>
          <a:p>
            <a:pPr algn="ctr"/>
            <a:r>
              <a:rPr lang="es-AR" b="1" dirty="0">
                <a:solidFill>
                  <a:srgbClr val="00B050"/>
                </a:solidFill>
              </a:rPr>
              <a:t>-1</a:t>
            </a:r>
          </a:p>
        </p:txBody>
      </p:sp>
      <p:cxnSp>
        <p:nvCxnSpPr>
          <p:cNvPr id="34" name="Conector recto 33">
            <a:extLst>
              <a:ext uri="{FF2B5EF4-FFF2-40B4-BE49-F238E27FC236}">
                <a16:creationId xmlns:a16="http://schemas.microsoft.com/office/drawing/2014/main" id="{84485A9A-DADD-EF9F-EBC6-ECD1DBA553CA}"/>
              </a:ext>
            </a:extLst>
          </p:cNvPr>
          <p:cNvCxnSpPr>
            <a:cxnSpLocks/>
            <a:stCxn id="23" idx="5"/>
            <a:endCxn id="21" idx="1"/>
          </p:cNvCxnSpPr>
          <p:nvPr/>
        </p:nvCxnSpPr>
        <p:spPr>
          <a:xfrm>
            <a:off x="1828133" y="4033705"/>
            <a:ext cx="320010" cy="382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6FF83B92-EE0E-91AD-E9EE-83215DCC7712}"/>
              </a:ext>
            </a:extLst>
          </p:cNvPr>
          <p:cNvCxnSpPr>
            <a:cxnSpLocks/>
            <a:stCxn id="21" idx="3"/>
            <a:endCxn id="22" idx="7"/>
          </p:cNvCxnSpPr>
          <p:nvPr/>
        </p:nvCxnSpPr>
        <p:spPr>
          <a:xfrm flipH="1">
            <a:off x="1819916" y="4842055"/>
            <a:ext cx="328227" cy="5666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5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105281" y="986844"/>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1477063" y="2937638"/>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2086896" y="2937638"/>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868561" y="2937638"/>
            <a:ext cx="442452" cy="369332"/>
          </a:xfrm>
          <a:prstGeom prst="rect">
            <a:avLst/>
          </a:prstGeom>
          <a:noFill/>
        </p:spPr>
        <p:txBody>
          <a:bodyPr wrap="square" rtlCol="0">
            <a:spAutoFit/>
          </a:bodyPr>
          <a:lstStyle/>
          <a:p>
            <a:pPr algn="ctr"/>
            <a:r>
              <a:rPr lang="es-AR" b="1" dirty="0">
                <a:solidFill>
                  <a:srgbClr val="0070C0"/>
                </a:solidFill>
              </a:rPr>
              <a:t>35</a:t>
            </a:r>
          </a:p>
        </p:txBody>
      </p:sp>
      <p:sp>
        <p:nvSpPr>
          <p:cNvPr id="5" name="Elipse 4">
            <a:extLst>
              <a:ext uri="{FF2B5EF4-FFF2-40B4-BE49-F238E27FC236}">
                <a16:creationId xmlns:a16="http://schemas.microsoft.com/office/drawing/2014/main" id="{6BEBE90B-D99D-EF6F-39AD-AA63AF06DBA6}"/>
              </a:ext>
            </a:extLst>
          </p:cNvPr>
          <p:cNvSpPr/>
          <p:nvPr/>
        </p:nvSpPr>
        <p:spPr>
          <a:xfrm>
            <a:off x="5653907" y="553016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4799422" y="452079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8" name="Elipse 7">
            <a:extLst>
              <a:ext uri="{FF2B5EF4-FFF2-40B4-BE49-F238E27FC236}">
                <a16:creationId xmlns:a16="http://schemas.microsoft.com/office/drawing/2014/main" id="{ED1A263C-A995-744E-7D5E-5A2C64836DEE}"/>
              </a:ext>
            </a:extLst>
          </p:cNvPr>
          <p:cNvSpPr/>
          <p:nvPr/>
        </p:nvSpPr>
        <p:spPr>
          <a:xfrm>
            <a:off x="3976278" y="351808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4896375" y="4163529"/>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3747678" y="4097562"/>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4374485" y="4097562"/>
            <a:ext cx="442452" cy="369332"/>
          </a:xfrm>
          <a:prstGeom prst="rect">
            <a:avLst/>
          </a:prstGeom>
          <a:noFill/>
        </p:spPr>
        <p:txBody>
          <a:bodyPr wrap="square" rtlCol="0">
            <a:spAutoFit/>
          </a:bodyPr>
          <a:lstStyle/>
          <a:p>
            <a:pPr algn="ctr"/>
            <a:r>
              <a:rPr lang="es-AR" b="1" dirty="0">
                <a:solidFill>
                  <a:srgbClr val="FF0000"/>
                </a:solidFill>
              </a:rPr>
              <a:t>2</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4586657" y="507748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5117601" y="5077483"/>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5434525" y="60619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6059488" y="60721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4050020" y="3183608"/>
            <a:ext cx="442452" cy="369332"/>
          </a:xfrm>
          <a:prstGeom prst="rect">
            <a:avLst/>
          </a:prstGeom>
          <a:noFill/>
        </p:spPr>
        <p:txBody>
          <a:bodyPr wrap="square" rtlCol="0">
            <a:spAutoFit/>
          </a:bodyPr>
          <a:lstStyle/>
          <a:p>
            <a:pPr algn="ctr"/>
            <a:r>
              <a:rPr lang="es-AR" b="1" dirty="0">
                <a:solidFill>
                  <a:srgbClr val="00B050"/>
                </a:solidFill>
              </a:rPr>
              <a:t>2</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5655751" y="5077880"/>
            <a:ext cx="442452" cy="369332"/>
          </a:xfrm>
          <a:prstGeom prst="rect">
            <a:avLst/>
          </a:prstGeom>
          <a:noFill/>
        </p:spPr>
        <p:txBody>
          <a:bodyPr wrap="square" rtlCol="0">
            <a:spAutoFit/>
          </a:bodyPr>
          <a:lstStyle/>
          <a:p>
            <a:pPr algn="ctr"/>
            <a:r>
              <a:rPr lang="es-AR" b="1" dirty="0">
                <a:solidFill>
                  <a:srgbClr val="00B050"/>
                </a:solidFill>
              </a:rPr>
              <a:t>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19123" y="160880"/>
            <a:ext cx="4520381"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146827" y="1593899"/>
            <a:ext cx="5244364" cy="1077218"/>
          </a:xfrm>
          <a:prstGeom prst="rect">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MX" sz="3200" b="1" dirty="0">
                <a:solidFill>
                  <a:srgbClr val="7030A0"/>
                </a:solidFill>
                <a:latin typeface="Arial" panose="020B0604020202020204" pitchFamily="34" charset="0"/>
              </a:rPr>
              <a:t>2do: Rotación a la izquierda 30</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5"/>
            <a:endCxn id="5" idx="1"/>
          </p:cNvCxnSpPr>
          <p:nvPr/>
        </p:nvCxnSpPr>
        <p:spPr>
          <a:xfrm>
            <a:off x="5334435" y="5034859"/>
            <a:ext cx="411266" cy="583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5"/>
            <a:endCxn id="6" idx="1"/>
          </p:cNvCxnSpPr>
          <p:nvPr/>
        </p:nvCxnSpPr>
        <p:spPr>
          <a:xfrm>
            <a:off x="4511291" y="4032150"/>
            <a:ext cx="379925" cy="576846"/>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8EC61DE7-7EB1-1EFA-8586-5B93D609E208}"/>
              </a:ext>
            </a:extLst>
          </p:cNvPr>
          <p:cNvSpPr/>
          <p:nvPr/>
        </p:nvSpPr>
        <p:spPr>
          <a:xfrm>
            <a:off x="2056349" y="432799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22" name="Elipse 21">
            <a:extLst>
              <a:ext uri="{FF2B5EF4-FFF2-40B4-BE49-F238E27FC236}">
                <a16:creationId xmlns:a16="http://schemas.microsoft.com/office/drawing/2014/main" id="{55A95915-2678-CE37-63F1-0FDB3D1A6305}"/>
              </a:ext>
            </a:extLst>
          </p:cNvPr>
          <p:cNvSpPr/>
          <p:nvPr/>
        </p:nvSpPr>
        <p:spPr>
          <a:xfrm>
            <a:off x="1284903" y="532054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23" name="Elipse 22">
            <a:extLst>
              <a:ext uri="{FF2B5EF4-FFF2-40B4-BE49-F238E27FC236}">
                <a16:creationId xmlns:a16="http://schemas.microsoft.com/office/drawing/2014/main" id="{278466BE-96D7-F961-B19D-AA213CBD163B}"/>
              </a:ext>
            </a:extLst>
          </p:cNvPr>
          <p:cNvSpPr/>
          <p:nvPr/>
        </p:nvSpPr>
        <p:spPr>
          <a:xfrm>
            <a:off x="1293120" y="351964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25" name="CuadroTexto 24">
            <a:extLst>
              <a:ext uri="{FF2B5EF4-FFF2-40B4-BE49-F238E27FC236}">
                <a16:creationId xmlns:a16="http://schemas.microsoft.com/office/drawing/2014/main" id="{E7E633A2-2532-341E-DDC8-1B61599C6E1B}"/>
              </a:ext>
            </a:extLst>
          </p:cNvPr>
          <p:cNvSpPr txBox="1"/>
          <p:nvPr/>
        </p:nvSpPr>
        <p:spPr>
          <a:xfrm>
            <a:off x="1381856" y="4963280"/>
            <a:ext cx="442452" cy="369332"/>
          </a:xfrm>
          <a:prstGeom prst="rect">
            <a:avLst/>
          </a:prstGeom>
          <a:noFill/>
        </p:spPr>
        <p:txBody>
          <a:bodyPr wrap="square" rtlCol="0">
            <a:spAutoFit/>
          </a:bodyPr>
          <a:lstStyle/>
          <a:p>
            <a:pPr algn="ctr"/>
            <a:r>
              <a:rPr lang="es-AR" b="1" dirty="0">
                <a:solidFill>
                  <a:srgbClr val="00B050"/>
                </a:solidFill>
              </a:rPr>
              <a:t>0</a:t>
            </a:r>
          </a:p>
        </p:txBody>
      </p:sp>
      <p:sp>
        <p:nvSpPr>
          <p:cNvPr id="26" name="CuadroTexto 25">
            <a:extLst>
              <a:ext uri="{FF2B5EF4-FFF2-40B4-BE49-F238E27FC236}">
                <a16:creationId xmlns:a16="http://schemas.microsoft.com/office/drawing/2014/main" id="{34305C74-3050-8BD1-E50C-5A1F5ADCF433}"/>
              </a:ext>
            </a:extLst>
          </p:cNvPr>
          <p:cNvSpPr txBox="1"/>
          <p:nvPr/>
        </p:nvSpPr>
        <p:spPr>
          <a:xfrm>
            <a:off x="1064520" y="4099117"/>
            <a:ext cx="442452" cy="369332"/>
          </a:xfrm>
          <a:prstGeom prst="rect">
            <a:avLst/>
          </a:prstGeom>
          <a:noFill/>
        </p:spPr>
        <p:txBody>
          <a:bodyPr wrap="square" rtlCol="0">
            <a:spAutoFit/>
          </a:bodyPr>
          <a:lstStyle/>
          <a:p>
            <a:pPr algn="ctr"/>
            <a:r>
              <a:rPr lang="es-AR" b="1" dirty="0">
                <a:solidFill>
                  <a:srgbClr val="FF0000"/>
                </a:solidFill>
              </a:rPr>
              <a:t>0</a:t>
            </a:r>
          </a:p>
        </p:txBody>
      </p:sp>
      <p:sp>
        <p:nvSpPr>
          <p:cNvPr id="27" name="CuadroTexto 26">
            <a:extLst>
              <a:ext uri="{FF2B5EF4-FFF2-40B4-BE49-F238E27FC236}">
                <a16:creationId xmlns:a16="http://schemas.microsoft.com/office/drawing/2014/main" id="{55B8E479-5F8A-96BB-7AA6-22DA35542B51}"/>
              </a:ext>
            </a:extLst>
          </p:cNvPr>
          <p:cNvSpPr txBox="1"/>
          <p:nvPr/>
        </p:nvSpPr>
        <p:spPr>
          <a:xfrm>
            <a:off x="1691327" y="4099117"/>
            <a:ext cx="442452" cy="369332"/>
          </a:xfrm>
          <a:prstGeom prst="rect">
            <a:avLst/>
          </a:prstGeom>
          <a:noFill/>
        </p:spPr>
        <p:txBody>
          <a:bodyPr wrap="square" rtlCol="0">
            <a:spAutoFit/>
          </a:bodyPr>
          <a:lstStyle/>
          <a:p>
            <a:pPr algn="ctr"/>
            <a:r>
              <a:rPr lang="es-AR" b="1" dirty="0">
                <a:solidFill>
                  <a:srgbClr val="FF0000"/>
                </a:solidFill>
              </a:rPr>
              <a:t>2</a:t>
            </a:r>
          </a:p>
        </p:txBody>
      </p:sp>
      <p:sp>
        <p:nvSpPr>
          <p:cNvPr id="28" name="CuadroTexto 27">
            <a:extLst>
              <a:ext uri="{FF2B5EF4-FFF2-40B4-BE49-F238E27FC236}">
                <a16:creationId xmlns:a16="http://schemas.microsoft.com/office/drawing/2014/main" id="{91DCC063-AB78-9D85-D38E-C035FA8BC872}"/>
              </a:ext>
            </a:extLst>
          </p:cNvPr>
          <p:cNvSpPr txBox="1"/>
          <p:nvPr/>
        </p:nvSpPr>
        <p:spPr>
          <a:xfrm>
            <a:off x="1072138" y="5877234"/>
            <a:ext cx="442452" cy="369332"/>
          </a:xfrm>
          <a:prstGeom prst="rect">
            <a:avLst/>
          </a:prstGeom>
          <a:noFill/>
        </p:spPr>
        <p:txBody>
          <a:bodyPr wrap="square" rtlCol="0">
            <a:spAutoFit/>
          </a:bodyPr>
          <a:lstStyle/>
          <a:p>
            <a:pPr algn="ctr"/>
            <a:r>
              <a:rPr lang="es-AR" b="1" dirty="0">
                <a:solidFill>
                  <a:srgbClr val="FF0000"/>
                </a:solidFill>
              </a:rPr>
              <a:t>0</a:t>
            </a:r>
          </a:p>
        </p:txBody>
      </p:sp>
      <p:sp>
        <p:nvSpPr>
          <p:cNvPr id="29" name="CuadroTexto 28">
            <a:extLst>
              <a:ext uri="{FF2B5EF4-FFF2-40B4-BE49-F238E27FC236}">
                <a16:creationId xmlns:a16="http://schemas.microsoft.com/office/drawing/2014/main" id="{FFD1271B-7D3E-1558-6140-698C21CB2E85}"/>
              </a:ext>
            </a:extLst>
          </p:cNvPr>
          <p:cNvSpPr txBox="1"/>
          <p:nvPr/>
        </p:nvSpPr>
        <p:spPr>
          <a:xfrm>
            <a:off x="1603082" y="5877234"/>
            <a:ext cx="442452" cy="369332"/>
          </a:xfrm>
          <a:prstGeom prst="rect">
            <a:avLst/>
          </a:prstGeom>
          <a:noFill/>
        </p:spPr>
        <p:txBody>
          <a:bodyPr wrap="square" rtlCol="0">
            <a:spAutoFit/>
          </a:bodyPr>
          <a:lstStyle/>
          <a:p>
            <a:pPr algn="ctr"/>
            <a:r>
              <a:rPr lang="es-AR" b="1" dirty="0">
                <a:solidFill>
                  <a:srgbClr val="FF0000"/>
                </a:solidFill>
              </a:rPr>
              <a:t>0</a:t>
            </a:r>
          </a:p>
        </p:txBody>
      </p:sp>
      <p:sp>
        <p:nvSpPr>
          <p:cNvPr id="30" name="CuadroTexto 29">
            <a:extLst>
              <a:ext uri="{FF2B5EF4-FFF2-40B4-BE49-F238E27FC236}">
                <a16:creationId xmlns:a16="http://schemas.microsoft.com/office/drawing/2014/main" id="{80641AB0-45E6-08B7-2695-1D2C269758A4}"/>
              </a:ext>
            </a:extLst>
          </p:cNvPr>
          <p:cNvSpPr txBox="1"/>
          <p:nvPr/>
        </p:nvSpPr>
        <p:spPr>
          <a:xfrm>
            <a:off x="1835123" y="4884679"/>
            <a:ext cx="442452" cy="369332"/>
          </a:xfrm>
          <a:prstGeom prst="rect">
            <a:avLst/>
          </a:prstGeom>
          <a:noFill/>
        </p:spPr>
        <p:txBody>
          <a:bodyPr wrap="square" rtlCol="0">
            <a:spAutoFit/>
          </a:bodyPr>
          <a:lstStyle/>
          <a:p>
            <a:pPr algn="ctr"/>
            <a:r>
              <a:rPr lang="es-AR" b="1" dirty="0">
                <a:solidFill>
                  <a:srgbClr val="FF0000"/>
                </a:solidFill>
              </a:rPr>
              <a:t>1</a:t>
            </a:r>
          </a:p>
        </p:txBody>
      </p:sp>
      <p:sp>
        <p:nvSpPr>
          <p:cNvPr id="31" name="CuadroTexto 30">
            <a:extLst>
              <a:ext uri="{FF2B5EF4-FFF2-40B4-BE49-F238E27FC236}">
                <a16:creationId xmlns:a16="http://schemas.microsoft.com/office/drawing/2014/main" id="{14AB0A05-97CC-F73A-BCE8-B662A4F06C4B}"/>
              </a:ext>
            </a:extLst>
          </p:cNvPr>
          <p:cNvSpPr txBox="1"/>
          <p:nvPr/>
        </p:nvSpPr>
        <p:spPr>
          <a:xfrm>
            <a:off x="2461930" y="4884679"/>
            <a:ext cx="442452" cy="369332"/>
          </a:xfrm>
          <a:prstGeom prst="rect">
            <a:avLst/>
          </a:prstGeom>
          <a:noFill/>
        </p:spPr>
        <p:txBody>
          <a:bodyPr wrap="square" rtlCol="0">
            <a:spAutoFit/>
          </a:bodyPr>
          <a:lstStyle/>
          <a:p>
            <a:pPr algn="ctr"/>
            <a:r>
              <a:rPr lang="es-AR" b="1" dirty="0">
                <a:solidFill>
                  <a:srgbClr val="FF0000"/>
                </a:solidFill>
              </a:rPr>
              <a:t>0</a:t>
            </a:r>
          </a:p>
        </p:txBody>
      </p:sp>
      <p:sp>
        <p:nvSpPr>
          <p:cNvPr id="32" name="CuadroTexto 31">
            <a:extLst>
              <a:ext uri="{FF2B5EF4-FFF2-40B4-BE49-F238E27FC236}">
                <a16:creationId xmlns:a16="http://schemas.microsoft.com/office/drawing/2014/main" id="{CF6C8D12-2A96-64FC-926A-045AE648C071}"/>
              </a:ext>
            </a:extLst>
          </p:cNvPr>
          <p:cNvSpPr txBox="1"/>
          <p:nvPr/>
        </p:nvSpPr>
        <p:spPr>
          <a:xfrm>
            <a:off x="1366862" y="3185163"/>
            <a:ext cx="442452" cy="369332"/>
          </a:xfrm>
          <a:prstGeom prst="rect">
            <a:avLst/>
          </a:prstGeom>
          <a:noFill/>
        </p:spPr>
        <p:txBody>
          <a:bodyPr wrap="square" rtlCol="0">
            <a:spAutoFit/>
          </a:bodyPr>
          <a:lstStyle/>
          <a:p>
            <a:pPr algn="ctr"/>
            <a:r>
              <a:rPr lang="es-AR" b="1" dirty="0">
                <a:solidFill>
                  <a:srgbClr val="00B050"/>
                </a:solidFill>
              </a:rPr>
              <a:t>2</a:t>
            </a:r>
          </a:p>
        </p:txBody>
      </p:sp>
      <p:sp>
        <p:nvSpPr>
          <p:cNvPr id="33" name="CuadroTexto 32">
            <a:extLst>
              <a:ext uri="{FF2B5EF4-FFF2-40B4-BE49-F238E27FC236}">
                <a16:creationId xmlns:a16="http://schemas.microsoft.com/office/drawing/2014/main" id="{6D0BE587-569B-2AFC-3584-E701C23630DD}"/>
              </a:ext>
            </a:extLst>
          </p:cNvPr>
          <p:cNvSpPr txBox="1"/>
          <p:nvPr/>
        </p:nvSpPr>
        <p:spPr>
          <a:xfrm>
            <a:off x="2148527" y="4002218"/>
            <a:ext cx="442452" cy="369332"/>
          </a:xfrm>
          <a:prstGeom prst="rect">
            <a:avLst/>
          </a:prstGeom>
          <a:noFill/>
        </p:spPr>
        <p:txBody>
          <a:bodyPr wrap="square" rtlCol="0">
            <a:spAutoFit/>
          </a:bodyPr>
          <a:lstStyle/>
          <a:p>
            <a:pPr algn="ctr"/>
            <a:r>
              <a:rPr lang="es-AR" b="1" dirty="0">
                <a:solidFill>
                  <a:srgbClr val="00B050"/>
                </a:solidFill>
              </a:rPr>
              <a:t>-1</a:t>
            </a:r>
          </a:p>
        </p:txBody>
      </p:sp>
      <p:cxnSp>
        <p:nvCxnSpPr>
          <p:cNvPr id="34" name="Conector recto 33">
            <a:extLst>
              <a:ext uri="{FF2B5EF4-FFF2-40B4-BE49-F238E27FC236}">
                <a16:creationId xmlns:a16="http://schemas.microsoft.com/office/drawing/2014/main" id="{84485A9A-DADD-EF9F-EBC6-ECD1DBA553CA}"/>
              </a:ext>
            </a:extLst>
          </p:cNvPr>
          <p:cNvCxnSpPr>
            <a:cxnSpLocks/>
            <a:stCxn id="23" idx="5"/>
            <a:endCxn id="21" idx="1"/>
          </p:cNvCxnSpPr>
          <p:nvPr/>
        </p:nvCxnSpPr>
        <p:spPr>
          <a:xfrm>
            <a:off x="1828133" y="4033705"/>
            <a:ext cx="320010" cy="382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6FF83B92-EE0E-91AD-E9EE-83215DCC7712}"/>
              </a:ext>
            </a:extLst>
          </p:cNvPr>
          <p:cNvCxnSpPr>
            <a:cxnSpLocks/>
            <a:stCxn id="21" idx="3"/>
            <a:endCxn id="22" idx="7"/>
          </p:cNvCxnSpPr>
          <p:nvPr/>
        </p:nvCxnSpPr>
        <p:spPr>
          <a:xfrm flipH="1">
            <a:off x="1819916" y="4842055"/>
            <a:ext cx="328227" cy="566692"/>
          </a:xfrm>
          <a:prstGeom prst="line">
            <a:avLst/>
          </a:prstGeom>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A3AC3CE0-E685-BBB6-2AC8-54BA4B53E205}"/>
              </a:ext>
            </a:extLst>
          </p:cNvPr>
          <p:cNvSpPr/>
          <p:nvPr/>
        </p:nvSpPr>
        <p:spPr>
          <a:xfrm>
            <a:off x="9705118" y="486196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38" name="Elipse 37">
            <a:extLst>
              <a:ext uri="{FF2B5EF4-FFF2-40B4-BE49-F238E27FC236}">
                <a16:creationId xmlns:a16="http://schemas.microsoft.com/office/drawing/2014/main" id="{007318F6-7707-137D-679D-B3191BA1F07D}"/>
              </a:ext>
            </a:extLst>
          </p:cNvPr>
          <p:cNvSpPr/>
          <p:nvPr/>
        </p:nvSpPr>
        <p:spPr>
          <a:xfrm>
            <a:off x="8502906" y="318360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35</a:t>
            </a:r>
          </a:p>
        </p:txBody>
      </p:sp>
      <p:sp>
        <p:nvSpPr>
          <p:cNvPr id="39" name="Elipse 38">
            <a:extLst>
              <a:ext uri="{FF2B5EF4-FFF2-40B4-BE49-F238E27FC236}">
                <a16:creationId xmlns:a16="http://schemas.microsoft.com/office/drawing/2014/main" id="{E77809E7-B7C9-453C-6E2B-48F21FA30206}"/>
              </a:ext>
            </a:extLst>
          </p:cNvPr>
          <p:cNvSpPr/>
          <p:nvPr/>
        </p:nvSpPr>
        <p:spPr>
          <a:xfrm>
            <a:off x="7690479" y="486478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40" name="CuadroTexto 39">
            <a:extLst>
              <a:ext uri="{FF2B5EF4-FFF2-40B4-BE49-F238E27FC236}">
                <a16:creationId xmlns:a16="http://schemas.microsoft.com/office/drawing/2014/main" id="{9B83D33B-CC98-52F0-C60A-B3464C5B6B81}"/>
              </a:ext>
            </a:extLst>
          </p:cNvPr>
          <p:cNvSpPr txBox="1"/>
          <p:nvPr/>
        </p:nvSpPr>
        <p:spPr>
          <a:xfrm>
            <a:off x="7798668" y="4514062"/>
            <a:ext cx="442452" cy="369332"/>
          </a:xfrm>
          <a:prstGeom prst="rect">
            <a:avLst/>
          </a:prstGeom>
          <a:noFill/>
        </p:spPr>
        <p:txBody>
          <a:bodyPr wrap="square" rtlCol="0">
            <a:spAutoFit/>
          </a:bodyPr>
          <a:lstStyle/>
          <a:p>
            <a:pPr algn="ctr"/>
            <a:r>
              <a:rPr lang="es-AR" b="1" dirty="0">
                <a:solidFill>
                  <a:srgbClr val="00B050"/>
                </a:solidFill>
              </a:rPr>
              <a:t>0</a:t>
            </a:r>
          </a:p>
        </p:txBody>
      </p:sp>
      <p:sp>
        <p:nvSpPr>
          <p:cNvPr id="41" name="CuadroTexto 40">
            <a:extLst>
              <a:ext uri="{FF2B5EF4-FFF2-40B4-BE49-F238E27FC236}">
                <a16:creationId xmlns:a16="http://schemas.microsoft.com/office/drawing/2014/main" id="{AA62AFC8-4B3E-3C74-BBAD-84588E8A93A4}"/>
              </a:ext>
            </a:extLst>
          </p:cNvPr>
          <p:cNvSpPr txBox="1"/>
          <p:nvPr/>
        </p:nvSpPr>
        <p:spPr>
          <a:xfrm>
            <a:off x="8152248" y="3591713"/>
            <a:ext cx="442452" cy="369332"/>
          </a:xfrm>
          <a:prstGeom prst="rect">
            <a:avLst/>
          </a:prstGeom>
          <a:noFill/>
        </p:spPr>
        <p:txBody>
          <a:bodyPr wrap="square" rtlCol="0">
            <a:spAutoFit/>
          </a:bodyPr>
          <a:lstStyle/>
          <a:p>
            <a:pPr algn="ctr"/>
            <a:r>
              <a:rPr lang="es-AR" b="1" dirty="0">
                <a:solidFill>
                  <a:srgbClr val="FF0000"/>
                </a:solidFill>
              </a:rPr>
              <a:t>1</a:t>
            </a:r>
          </a:p>
        </p:txBody>
      </p:sp>
      <p:sp>
        <p:nvSpPr>
          <p:cNvPr id="42" name="CuadroTexto 41">
            <a:extLst>
              <a:ext uri="{FF2B5EF4-FFF2-40B4-BE49-F238E27FC236}">
                <a16:creationId xmlns:a16="http://schemas.microsoft.com/office/drawing/2014/main" id="{A92926CA-752A-DA15-4863-AE59BB49F2AE}"/>
              </a:ext>
            </a:extLst>
          </p:cNvPr>
          <p:cNvSpPr txBox="1"/>
          <p:nvPr/>
        </p:nvSpPr>
        <p:spPr>
          <a:xfrm>
            <a:off x="9035230" y="3587976"/>
            <a:ext cx="442452" cy="369332"/>
          </a:xfrm>
          <a:prstGeom prst="rect">
            <a:avLst/>
          </a:prstGeom>
          <a:noFill/>
        </p:spPr>
        <p:txBody>
          <a:bodyPr wrap="square" rtlCol="0">
            <a:spAutoFit/>
          </a:bodyPr>
          <a:lstStyle/>
          <a:p>
            <a:pPr algn="ctr"/>
            <a:r>
              <a:rPr lang="es-AR" b="1" dirty="0">
                <a:solidFill>
                  <a:srgbClr val="FF0000"/>
                </a:solidFill>
              </a:rPr>
              <a:t>1</a:t>
            </a:r>
          </a:p>
        </p:txBody>
      </p:sp>
      <p:sp>
        <p:nvSpPr>
          <p:cNvPr id="43" name="CuadroTexto 42">
            <a:extLst>
              <a:ext uri="{FF2B5EF4-FFF2-40B4-BE49-F238E27FC236}">
                <a16:creationId xmlns:a16="http://schemas.microsoft.com/office/drawing/2014/main" id="{0A24BD86-BF3D-5D1E-E8F7-FA14A3ADE983}"/>
              </a:ext>
            </a:extLst>
          </p:cNvPr>
          <p:cNvSpPr txBox="1"/>
          <p:nvPr/>
        </p:nvSpPr>
        <p:spPr>
          <a:xfrm>
            <a:off x="7462081" y="53455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44" name="CuadroTexto 43">
            <a:extLst>
              <a:ext uri="{FF2B5EF4-FFF2-40B4-BE49-F238E27FC236}">
                <a16:creationId xmlns:a16="http://schemas.microsoft.com/office/drawing/2014/main" id="{F8A2DA28-ADFF-F377-D519-CDFC85A7661E}"/>
              </a:ext>
            </a:extLst>
          </p:cNvPr>
          <p:cNvSpPr txBox="1"/>
          <p:nvPr/>
        </p:nvSpPr>
        <p:spPr>
          <a:xfrm>
            <a:off x="8141227" y="5316970"/>
            <a:ext cx="442452" cy="369332"/>
          </a:xfrm>
          <a:prstGeom prst="rect">
            <a:avLst/>
          </a:prstGeom>
          <a:noFill/>
        </p:spPr>
        <p:txBody>
          <a:bodyPr wrap="square" rtlCol="0">
            <a:spAutoFit/>
          </a:bodyPr>
          <a:lstStyle/>
          <a:p>
            <a:pPr algn="ctr"/>
            <a:r>
              <a:rPr lang="es-AR" b="1" dirty="0">
                <a:solidFill>
                  <a:srgbClr val="FF0000"/>
                </a:solidFill>
              </a:rPr>
              <a:t>0</a:t>
            </a:r>
          </a:p>
        </p:txBody>
      </p:sp>
      <p:sp>
        <p:nvSpPr>
          <p:cNvPr id="45" name="CuadroTexto 44">
            <a:extLst>
              <a:ext uri="{FF2B5EF4-FFF2-40B4-BE49-F238E27FC236}">
                <a16:creationId xmlns:a16="http://schemas.microsoft.com/office/drawing/2014/main" id="{B489C606-7A1B-6EF2-9AC0-2AC61A2FE739}"/>
              </a:ext>
            </a:extLst>
          </p:cNvPr>
          <p:cNvSpPr txBox="1"/>
          <p:nvPr/>
        </p:nvSpPr>
        <p:spPr>
          <a:xfrm>
            <a:off x="9514121" y="5436615"/>
            <a:ext cx="442452" cy="369332"/>
          </a:xfrm>
          <a:prstGeom prst="rect">
            <a:avLst/>
          </a:prstGeom>
          <a:noFill/>
        </p:spPr>
        <p:txBody>
          <a:bodyPr wrap="square" rtlCol="0">
            <a:spAutoFit/>
          </a:bodyPr>
          <a:lstStyle/>
          <a:p>
            <a:pPr algn="ctr"/>
            <a:r>
              <a:rPr lang="es-AR" b="1" dirty="0">
                <a:solidFill>
                  <a:srgbClr val="FF0000"/>
                </a:solidFill>
              </a:rPr>
              <a:t>0</a:t>
            </a:r>
          </a:p>
        </p:txBody>
      </p:sp>
      <p:sp>
        <p:nvSpPr>
          <p:cNvPr id="46" name="CuadroTexto 45">
            <a:extLst>
              <a:ext uri="{FF2B5EF4-FFF2-40B4-BE49-F238E27FC236}">
                <a16:creationId xmlns:a16="http://schemas.microsoft.com/office/drawing/2014/main" id="{36D772AA-2869-3307-6FE3-0FA6EFF7CEE5}"/>
              </a:ext>
            </a:extLst>
          </p:cNvPr>
          <p:cNvSpPr txBox="1"/>
          <p:nvPr/>
        </p:nvSpPr>
        <p:spPr>
          <a:xfrm>
            <a:off x="10139084" y="5446815"/>
            <a:ext cx="442452" cy="369332"/>
          </a:xfrm>
          <a:prstGeom prst="rect">
            <a:avLst/>
          </a:prstGeom>
          <a:noFill/>
        </p:spPr>
        <p:txBody>
          <a:bodyPr wrap="square" rtlCol="0">
            <a:spAutoFit/>
          </a:bodyPr>
          <a:lstStyle/>
          <a:p>
            <a:pPr algn="ctr"/>
            <a:r>
              <a:rPr lang="es-AR" b="1" dirty="0">
                <a:solidFill>
                  <a:srgbClr val="FF0000"/>
                </a:solidFill>
              </a:rPr>
              <a:t>0</a:t>
            </a:r>
          </a:p>
        </p:txBody>
      </p:sp>
      <p:sp>
        <p:nvSpPr>
          <p:cNvPr id="47" name="CuadroTexto 46">
            <a:extLst>
              <a:ext uri="{FF2B5EF4-FFF2-40B4-BE49-F238E27FC236}">
                <a16:creationId xmlns:a16="http://schemas.microsoft.com/office/drawing/2014/main" id="{E2D3A37F-7669-9ED6-4A2D-525610C5DD05}"/>
              </a:ext>
            </a:extLst>
          </p:cNvPr>
          <p:cNvSpPr txBox="1"/>
          <p:nvPr/>
        </p:nvSpPr>
        <p:spPr>
          <a:xfrm>
            <a:off x="8524132" y="2781661"/>
            <a:ext cx="442452" cy="369332"/>
          </a:xfrm>
          <a:prstGeom prst="rect">
            <a:avLst/>
          </a:prstGeom>
          <a:noFill/>
        </p:spPr>
        <p:txBody>
          <a:bodyPr wrap="square" rtlCol="0">
            <a:spAutoFit/>
          </a:bodyPr>
          <a:lstStyle/>
          <a:p>
            <a:pPr algn="ctr"/>
            <a:r>
              <a:rPr lang="es-AR" b="1" dirty="0">
                <a:solidFill>
                  <a:srgbClr val="00B050"/>
                </a:solidFill>
              </a:rPr>
              <a:t>0</a:t>
            </a:r>
          </a:p>
        </p:txBody>
      </p:sp>
      <p:sp>
        <p:nvSpPr>
          <p:cNvPr id="48" name="CuadroTexto 47">
            <a:extLst>
              <a:ext uri="{FF2B5EF4-FFF2-40B4-BE49-F238E27FC236}">
                <a16:creationId xmlns:a16="http://schemas.microsoft.com/office/drawing/2014/main" id="{897530B8-96A7-FCED-D51B-B55F2070E027}"/>
              </a:ext>
            </a:extLst>
          </p:cNvPr>
          <p:cNvSpPr txBox="1"/>
          <p:nvPr/>
        </p:nvSpPr>
        <p:spPr>
          <a:xfrm>
            <a:off x="9816014" y="4485534"/>
            <a:ext cx="442452" cy="369332"/>
          </a:xfrm>
          <a:prstGeom prst="rect">
            <a:avLst/>
          </a:prstGeom>
          <a:noFill/>
        </p:spPr>
        <p:txBody>
          <a:bodyPr wrap="square" rtlCol="0">
            <a:spAutoFit/>
          </a:bodyPr>
          <a:lstStyle/>
          <a:p>
            <a:pPr algn="ctr"/>
            <a:r>
              <a:rPr lang="es-AR" b="1" dirty="0">
                <a:solidFill>
                  <a:srgbClr val="00B050"/>
                </a:solidFill>
              </a:rPr>
              <a:t>0</a:t>
            </a:r>
          </a:p>
        </p:txBody>
      </p:sp>
      <p:cxnSp>
        <p:nvCxnSpPr>
          <p:cNvPr id="49" name="Conector recto 48">
            <a:extLst>
              <a:ext uri="{FF2B5EF4-FFF2-40B4-BE49-F238E27FC236}">
                <a16:creationId xmlns:a16="http://schemas.microsoft.com/office/drawing/2014/main" id="{D7DA9E60-AAC7-7E6D-DDB9-E6F5E4A9C78D}"/>
              </a:ext>
            </a:extLst>
          </p:cNvPr>
          <p:cNvCxnSpPr>
            <a:cxnSpLocks/>
            <a:endCxn id="37" idx="0"/>
          </p:cNvCxnSpPr>
          <p:nvPr/>
        </p:nvCxnSpPr>
        <p:spPr>
          <a:xfrm>
            <a:off x="9035230" y="3587976"/>
            <a:ext cx="983292" cy="1273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8E0028DF-6A5A-E926-0458-C80C3084CE47}"/>
              </a:ext>
            </a:extLst>
          </p:cNvPr>
          <p:cNvCxnSpPr>
            <a:cxnSpLocks/>
            <a:stCxn id="40" idx="2"/>
            <a:endCxn id="38" idx="3"/>
          </p:cNvCxnSpPr>
          <p:nvPr/>
        </p:nvCxnSpPr>
        <p:spPr>
          <a:xfrm flipV="1">
            <a:off x="8019894" y="3697670"/>
            <a:ext cx="574806" cy="11857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64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80819" y="1135650"/>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2053711" y="2937638"/>
            <a:ext cx="442452" cy="369332"/>
          </a:xfrm>
          <a:prstGeom prst="rect">
            <a:avLst/>
          </a:prstGeom>
          <a:noFill/>
        </p:spPr>
        <p:txBody>
          <a:bodyPr wrap="square" rtlCol="0">
            <a:spAutoFit/>
          </a:bodyPr>
          <a:lstStyle/>
          <a:p>
            <a:pPr algn="ctr"/>
            <a:r>
              <a:rPr lang="es-AR" b="1" dirty="0">
                <a:solidFill>
                  <a:srgbClr val="0070C0"/>
                </a:solidFill>
              </a:rPr>
              <a:t>50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1393722" y="2937638"/>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868561" y="2937638"/>
            <a:ext cx="442452" cy="369332"/>
          </a:xfrm>
          <a:prstGeom prst="rect">
            <a:avLst/>
          </a:prstGeom>
          <a:noFill/>
        </p:spPr>
        <p:txBody>
          <a:bodyPr wrap="square" rtlCol="0">
            <a:spAutoFit/>
          </a:bodyPr>
          <a:lstStyle/>
          <a:p>
            <a:pPr algn="ctr"/>
            <a:r>
              <a:rPr lang="es-AR" b="1" dirty="0">
                <a:solidFill>
                  <a:srgbClr val="0070C0"/>
                </a:solidFill>
              </a:rPr>
              <a:t>60</a:t>
            </a:r>
          </a:p>
        </p:txBody>
      </p:sp>
      <p:sp>
        <p:nvSpPr>
          <p:cNvPr id="5" name="Elipse 4">
            <a:extLst>
              <a:ext uri="{FF2B5EF4-FFF2-40B4-BE49-F238E27FC236}">
                <a16:creationId xmlns:a16="http://schemas.microsoft.com/office/drawing/2014/main" id="{6BEBE90B-D99D-EF6F-39AD-AA63AF06DBA6}"/>
              </a:ext>
            </a:extLst>
          </p:cNvPr>
          <p:cNvSpPr/>
          <p:nvPr/>
        </p:nvSpPr>
        <p:spPr>
          <a:xfrm>
            <a:off x="4454012" y="6009329"/>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60</a:t>
            </a:r>
          </a:p>
        </p:txBody>
      </p:sp>
      <p:sp>
        <p:nvSpPr>
          <p:cNvPr id="6" name="Elipse 5">
            <a:extLst>
              <a:ext uri="{FF2B5EF4-FFF2-40B4-BE49-F238E27FC236}">
                <a16:creationId xmlns:a16="http://schemas.microsoft.com/office/drawing/2014/main" id="{5A9BF88F-171B-D1BA-FED9-11D1B5EE4943}"/>
              </a:ext>
            </a:extLst>
          </p:cNvPr>
          <p:cNvSpPr/>
          <p:nvPr/>
        </p:nvSpPr>
        <p:spPr>
          <a:xfrm>
            <a:off x="3599527" y="4999960"/>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50</a:t>
            </a:r>
          </a:p>
        </p:txBody>
      </p:sp>
      <p:sp>
        <p:nvSpPr>
          <p:cNvPr id="8" name="Elipse 7">
            <a:extLst>
              <a:ext uri="{FF2B5EF4-FFF2-40B4-BE49-F238E27FC236}">
                <a16:creationId xmlns:a16="http://schemas.microsoft.com/office/drawing/2014/main" id="{ED1A263C-A995-744E-7D5E-5A2C64836DEE}"/>
              </a:ext>
            </a:extLst>
          </p:cNvPr>
          <p:cNvSpPr/>
          <p:nvPr/>
        </p:nvSpPr>
        <p:spPr>
          <a:xfrm>
            <a:off x="2776383" y="399725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0" y="345546"/>
            <a:ext cx="6872748"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6510186" y="2768361"/>
            <a:ext cx="4520381"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s-MX" sz="3200" b="1" dirty="0">
                <a:solidFill>
                  <a:schemeClr val="accent1"/>
                </a:solidFill>
                <a:latin typeface="Arial" panose="020B0604020202020204" pitchFamily="34" charset="0"/>
              </a:rPr>
              <a:t>Que Rotación es?</a:t>
            </a:r>
            <a:endParaRPr lang="es-AR" sz="3200" b="1" dirty="0">
              <a:solidFill>
                <a:srgbClr val="FF000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5"/>
            <a:endCxn id="5" idx="1"/>
          </p:cNvCxnSpPr>
          <p:nvPr/>
        </p:nvCxnSpPr>
        <p:spPr>
          <a:xfrm>
            <a:off x="4134540" y="5514022"/>
            <a:ext cx="411266" cy="583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5"/>
            <a:endCxn id="6" idx="1"/>
          </p:cNvCxnSpPr>
          <p:nvPr/>
        </p:nvCxnSpPr>
        <p:spPr>
          <a:xfrm>
            <a:off x="3311396" y="4511313"/>
            <a:ext cx="379925" cy="576846"/>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0BCF5CA1-AF85-5B90-3237-6588E6B6C6DD}"/>
              </a:ext>
            </a:extLst>
          </p:cNvPr>
          <p:cNvSpPr txBox="1"/>
          <p:nvPr/>
        </p:nvSpPr>
        <p:spPr>
          <a:xfrm>
            <a:off x="7231894" y="4044486"/>
            <a:ext cx="4520381" cy="369332"/>
          </a:xfrm>
          <a:prstGeom prst="rect">
            <a:avLst/>
          </a:prstGeom>
          <a:noFill/>
        </p:spPr>
        <p:txBody>
          <a:bodyPr wrap="square">
            <a:spAutoFit/>
          </a:bodyPr>
          <a:lstStyle/>
          <a:p>
            <a:pPr algn="ctr"/>
            <a:r>
              <a:rPr lang="es-MX" b="1" i="0" dirty="0">
                <a:solidFill>
                  <a:srgbClr val="FF0000"/>
                </a:solidFill>
                <a:effectLst/>
                <a:latin typeface="Arial" panose="020B0604020202020204" pitchFamily="34" charset="0"/>
              </a:rPr>
              <a:t>Si el signo da igual: </a:t>
            </a:r>
            <a:r>
              <a:rPr lang="es-MX" b="1" i="0" u="sng" dirty="0">
                <a:solidFill>
                  <a:srgbClr val="FF0000"/>
                </a:solidFill>
                <a:effectLst/>
                <a:latin typeface="Arial" panose="020B0604020202020204" pitchFamily="34" charset="0"/>
              </a:rPr>
              <a:t>Rotación Simple</a:t>
            </a:r>
            <a:endParaRPr lang="es-AR" b="1" u="sng" dirty="0">
              <a:solidFill>
                <a:srgbClr val="FF0000"/>
              </a:solidFill>
            </a:endParaRPr>
          </a:p>
        </p:txBody>
      </p:sp>
      <p:sp>
        <p:nvSpPr>
          <p:cNvPr id="10" name="CuadroTexto 9">
            <a:extLst>
              <a:ext uri="{FF2B5EF4-FFF2-40B4-BE49-F238E27FC236}">
                <a16:creationId xmlns:a16="http://schemas.microsoft.com/office/drawing/2014/main" id="{D0C0A2CF-2ABC-4BE7-DF10-DF6539841CEC}"/>
              </a:ext>
            </a:extLst>
          </p:cNvPr>
          <p:cNvSpPr txBox="1"/>
          <p:nvPr/>
        </p:nvSpPr>
        <p:spPr>
          <a:xfrm>
            <a:off x="7231894" y="4414846"/>
            <a:ext cx="4520381" cy="369332"/>
          </a:xfrm>
          <a:prstGeom prst="rect">
            <a:avLst/>
          </a:prstGeom>
          <a:noFill/>
        </p:spPr>
        <p:txBody>
          <a:bodyPr wrap="square">
            <a:spAutoFit/>
          </a:bodyPr>
          <a:lstStyle/>
          <a:p>
            <a:pPr algn="ctr"/>
            <a:r>
              <a:rPr lang="es-MX" b="1" i="0" dirty="0">
                <a:solidFill>
                  <a:srgbClr val="7030A0"/>
                </a:solidFill>
                <a:effectLst/>
                <a:latin typeface="Arial" panose="020B0604020202020204" pitchFamily="34" charset="0"/>
              </a:rPr>
              <a:t>Si el signo da distinto: </a:t>
            </a:r>
            <a:r>
              <a:rPr lang="es-MX" b="1" i="0" u="sng" dirty="0">
                <a:solidFill>
                  <a:srgbClr val="7030A0"/>
                </a:solidFill>
                <a:effectLst/>
                <a:latin typeface="Arial" panose="020B0604020202020204" pitchFamily="34" charset="0"/>
              </a:rPr>
              <a:t>Rotación Doble</a:t>
            </a:r>
            <a:endParaRPr lang="es-AR" b="1" u="sng" dirty="0">
              <a:solidFill>
                <a:srgbClr val="7030A0"/>
              </a:solidFill>
            </a:endParaRPr>
          </a:p>
        </p:txBody>
      </p:sp>
    </p:spTree>
    <p:extLst>
      <p:ext uri="{BB962C8B-B14F-4D97-AF65-F5344CB8AC3E}">
        <p14:creationId xmlns:p14="http://schemas.microsoft.com/office/powerpoint/2010/main" val="90944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618D54-9C14-58DC-027F-CE55CE79168C}"/>
              </a:ext>
            </a:extLst>
          </p:cNvPr>
          <p:cNvSpPr txBox="1"/>
          <p:nvPr/>
        </p:nvSpPr>
        <p:spPr>
          <a:xfrm>
            <a:off x="527255" y="365856"/>
            <a:ext cx="6098458" cy="1200329"/>
          </a:xfrm>
          <a:prstGeom prst="rect">
            <a:avLst/>
          </a:prstGeom>
          <a:noFill/>
        </p:spPr>
        <p:txBody>
          <a:bodyPr wrap="square">
            <a:spAutoFit/>
          </a:bodyPr>
          <a:lstStyle/>
          <a:p>
            <a:r>
              <a:rPr lang="es-MX" b="0" i="0" dirty="0">
                <a:solidFill>
                  <a:srgbClr val="202122"/>
                </a:solidFill>
                <a:effectLst/>
                <a:latin typeface="Arial" panose="020B0604020202020204" pitchFamily="34" charset="0"/>
              </a:rPr>
              <a:t>Los árboles AVL están siempre equilibrados de tal modo que para todos los nodos, la altura de la rama izquierda no difiere en más de una unidad de la altura de la rama derecha </a:t>
            </a:r>
            <a:endParaRPr lang="es-AR" dirty="0"/>
          </a:p>
        </p:txBody>
      </p:sp>
      <p:sp>
        <p:nvSpPr>
          <p:cNvPr id="4" name="CuadroTexto 3">
            <a:extLst>
              <a:ext uri="{FF2B5EF4-FFF2-40B4-BE49-F238E27FC236}">
                <a16:creationId xmlns:a16="http://schemas.microsoft.com/office/drawing/2014/main" id="{EA9D8533-E0B7-B804-20FA-D2A2855BA0AD}"/>
              </a:ext>
            </a:extLst>
          </p:cNvPr>
          <p:cNvSpPr txBox="1"/>
          <p:nvPr/>
        </p:nvSpPr>
        <p:spPr>
          <a:xfrm>
            <a:off x="5880919" y="1988179"/>
            <a:ext cx="6098458" cy="646331"/>
          </a:xfrm>
          <a:prstGeom prst="rect">
            <a:avLst/>
          </a:prstGeom>
          <a:noFill/>
        </p:spPr>
        <p:txBody>
          <a:bodyPr wrap="square">
            <a:spAutoFit/>
          </a:bodyPr>
          <a:lstStyle/>
          <a:p>
            <a:r>
              <a:rPr lang="es-MX" b="0" i="0" dirty="0">
                <a:solidFill>
                  <a:srgbClr val="202122"/>
                </a:solidFill>
                <a:effectLst/>
                <a:latin typeface="Arial" panose="020B0604020202020204" pitchFamily="34" charset="0"/>
              </a:rPr>
              <a:t>Lo importante son las alturas tanto por derecha o por izquierda, y </a:t>
            </a:r>
            <a:r>
              <a:rPr lang="es-MX" b="1" i="0" dirty="0">
                <a:solidFill>
                  <a:srgbClr val="202122"/>
                </a:solidFill>
                <a:effectLst/>
                <a:latin typeface="Arial" panose="020B0604020202020204" pitchFamily="34" charset="0"/>
              </a:rPr>
              <a:t>lo máximo que pueden diferir es en 1</a:t>
            </a:r>
            <a:endParaRPr lang="es-AR" b="1" dirty="0"/>
          </a:p>
        </p:txBody>
      </p:sp>
      <p:pic>
        <p:nvPicPr>
          <p:cNvPr id="6" name="Imagen 5">
            <a:extLst>
              <a:ext uri="{FF2B5EF4-FFF2-40B4-BE49-F238E27FC236}">
                <a16:creationId xmlns:a16="http://schemas.microsoft.com/office/drawing/2014/main" id="{921BA702-82BF-E728-76A7-D70662CFB3CA}"/>
              </a:ext>
            </a:extLst>
          </p:cNvPr>
          <p:cNvPicPr>
            <a:picLocks noChangeAspect="1"/>
          </p:cNvPicPr>
          <p:nvPr/>
        </p:nvPicPr>
        <p:blipFill>
          <a:blip r:embed="rId2"/>
          <a:stretch>
            <a:fillRect/>
          </a:stretch>
        </p:blipFill>
        <p:spPr>
          <a:xfrm>
            <a:off x="1048881" y="2457593"/>
            <a:ext cx="2248095" cy="23852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1A634287-FA53-E309-C070-A09EB5603C90}"/>
              </a:ext>
            </a:extLst>
          </p:cNvPr>
          <p:cNvSpPr txBox="1"/>
          <p:nvPr/>
        </p:nvSpPr>
        <p:spPr>
          <a:xfrm>
            <a:off x="5044661" y="3327060"/>
            <a:ext cx="6098458" cy="646331"/>
          </a:xfrm>
          <a:prstGeom prst="rect">
            <a:avLst/>
          </a:prstGeom>
          <a:noFill/>
        </p:spPr>
        <p:txBody>
          <a:bodyPr wrap="square">
            <a:spAutoFit/>
          </a:bodyPr>
          <a:lstStyle/>
          <a:p>
            <a:r>
              <a:rPr lang="es-MX" b="0" i="0" dirty="0">
                <a:solidFill>
                  <a:srgbClr val="202122"/>
                </a:solidFill>
                <a:effectLst/>
                <a:latin typeface="Arial" panose="020B0604020202020204" pitchFamily="34" charset="0"/>
              </a:rPr>
              <a:t>Para estar en equilibrio, tiene que estar dentro de estos parámetros </a:t>
            </a:r>
            <a:r>
              <a:rPr lang="es-MX" b="1" i="0" dirty="0">
                <a:solidFill>
                  <a:srgbClr val="202122"/>
                </a:solidFill>
                <a:effectLst/>
                <a:latin typeface="Arial" panose="020B0604020202020204" pitchFamily="34" charset="0"/>
              </a:rPr>
              <a:t>1, 0, -1</a:t>
            </a:r>
            <a:endParaRPr lang="es-AR" b="1" dirty="0"/>
          </a:p>
        </p:txBody>
      </p:sp>
    </p:spTree>
    <p:extLst>
      <p:ext uri="{BB962C8B-B14F-4D97-AF65-F5344CB8AC3E}">
        <p14:creationId xmlns:p14="http://schemas.microsoft.com/office/powerpoint/2010/main" val="76178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207141" y="1072228"/>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6916992" y="1703124"/>
            <a:ext cx="442452" cy="369332"/>
          </a:xfrm>
          <a:prstGeom prst="rect">
            <a:avLst/>
          </a:prstGeom>
          <a:noFill/>
        </p:spPr>
        <p:txBody>
          <a:bodyPr wrap="square" rtlCol="0">
            <a:spAutoFit/>
          </a:bodyPr>
          <a:lstStyle/>
          <a:p>
            <a:pPr algn="ctr"/>
            <a:r>
              <a:rPr lang="es-AR" b="1" dirty="0">
                <a:solidFill>
                  <a:srgbClr val="0070C0"/>
                </a:solidFill>
              </a:rPr>
              <a:t>50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6257003" y="1703124"/>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7731842" y="1703124"/>
            <a:ext cx="442452" cy="369332"/>
          </a:xfrm>
          <a:prstGeom prst="rect">
            <a:avLst/>
          </a:prstGeom>
          <a:noFill/>
        </p:spPr>
        <p:txBody>
          <a:bodyPr wrap="square" rtlCol="0">
            <a:spAutoFit/>
          </a:bodyPr>
          <a:lstStyle/>
          <a:p>
            <a:pPr algn="ctr"/>
            <a:r>
              <a:rPr lang="es-AR" b="1" dirty="0">
                <a:solidFill>
                  <a:srgbClr val="0070C0"/>
                </a:solidFill>
              </a:rPr>
              <a:t>60</a:t>
            </a:r>
          </a:p>
        </p:txBody>
      </p:sp>
      <p:sp>
        <p:nvSpPr>
          <p:cNvPr id="5" name="Elipse 4">
            <a:extLst>
              <a:ext uri="{FF2B5EF4-FFF2-40B4-BE49-F238E27FC236}">
                <a16:creationId xmlns:a16="http://schemas.microsoft.com/office/drawing/2014/main" id="{6BEBE90B-D99D-EF6F-39AD-AA63AF06DBA6}"/>
              </a:ext>
            </a:extLst>
          </p:cNvPr>
          <p:cNvSpPr/>
          <p:nvPr/>
        </p:nvSpPr>
        <p:spPr>
          <a:xfrm>
            <a:off x="1906229" y="508018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60</a:t>
            </a:r>
          </a:p>
        </p:txBody>
      </p:sp>
      <p:sp>
        <p:nvSpPr>
          <p:cNvPr id="6" name="Elipse 5">
            <a:extLst>
              <a:ext uri="{FF2B5EF4-FFF2-40B4-BE49-F238E27FC236}">
                <a16:creationId xmlns:a16="http://schemas.microsoft.com/office/drawing/2014/main" id="{5A9BF88F-171B-D1BA-FED9-11D1B5EE4943}"/>
              </a:ext>
            </a:extLst>
          </p:cNvPr>
          <p:cNvSpPr/>
          <p:nvPr/>
        </p:nvSpPr>
        <p:spPr>
          <a:xfrm>
            <a:off x="1051744" y="4070812"/>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50</a:t>
            </a:r>
          </a:p>
        </p:txBody>
      </p:sp>
      <p:sp>
        <p:nvSpPr>
          <p:cNvPr id="8" name="Elipse 7">
            <a:extLst>
              <a:ext uri="{FF2B5EF4-FFF2-40B4-BE49-F238E27FC236}">
                <a16:creationId xmlns:a16="http://schemas.microsoft.com/office/drawing/2014/main" id="{ED1A263C-A995-744E-7D5E-5A2C64836DEE}"/>
              </a:ext>
            </a:extLst>
          </p:cNvPr>
          <p:cNvSpPr/>
          <p:nvPr/>
        </p:nvSpPr>
        <p:spPr>
          <a:xfrm>
            <a:off x="228600" y="306810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1148697" y="3713544"/>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0" y="364757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626807" y="3647577"/>
            <a:ext cx="442452" cy="369332"/>
          </a:xfrm>
          <a:prstGeom prst="rect">
            <a:avLst/>
          </a:prstGeom>
          <a:noFill/>
        </p:spPr>
        <p:txBody>
          <a:bodyPr wrap="square" rtlCol="0">
            <a:spAutoFit/>
          </a:bodyPr>
          <a:lstStyle/>
          <a:p>
            <a:pPr algn="ctr"/>
            <a:r>
              <a:rPr lang="es-AR" b="1" dirty="0">
                <a:solidFill>
                  <a:srgbClr val="FF0000"/>
                </a:solidFill>
              </a:rPr>
              <a:t>2</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838979" y="4627498"/>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1369923" y="4627498"/>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1678551" y="563220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2311810" y="562211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302342" y="2733623"/>
            <a:ext cx="442452" cy="369332"/>
          </a:xfrm>
          <a:prstGeom prst="rect">
            <a:avLst/>
          </a:prstGeom>
          <a:noFill/>
        </p:spPr>
        <p:txBody>
          <a:bodyPr wrap="square" rtlCol="0">
            <a:spAutoFit/>
          </a:bodyPr>
          <a:lstStyle/>
          <a:p>
            <a:pPr algn="ctr"/>
            <a:r>
              <a:rPr lang="es-AR" b="1" dirty="0">
                <a:solidFill>
                  <a:srgbClr val="00B050"/>
                </a:solidFill>
              </a:rPr>
              <a:t>2</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1908073" y="4627895"/>
            <a:ext cx="442452" cy="369332"/>
          </a:xfrm>
          <a:prstGeom prst="rect">
            <a:avLst/>
          </a:prstGeom>
          <a:noFill/>
        </p:spPr>
        <p:txBody>
          <a:bodyPr wrap="square" rtlCol="0">
            <a:spAutoFit/>
          </a:bodyPr>
          <a:lstStyle/>
          <a:p>
            <a:pPr algn="ctr"/>
            <a:r>
              <a:rPr lang="es-AR" b="1" dirty="0">
                <a:solidFill>
                  <a:srgbClr val="00B050"/>
                </a:solidFill>
              </a:rPr>
              <a:t>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66369" y="160880"/>
            <a:ext cx="7101350"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Rotación Simple</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377927" y="1485577"/>
            <a:ext cx="4520381" cy="1077218"/>
          </a:xfrm>
          <a:prstGeom prst="rect">
            <a:avLst/>
          </a:prstGeom>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s-MX" sz="3200" b="1" dirty="0">
                <a:solidFill>
                  <a:srgbClr val="7030A0"/>
                </a:solidFill>
                <a:latin typeface="Arial" panose="020B0604020202020204" pitchFamily="34" charset="0"/>
              </a:rPr>
              <a:t>Rotación Simple izquierda</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5"/>
            <a:endCxn id="5" idx="1"/>
          </p:cNvCxnSpPr>
          <p:nvPr/>
        </p:nvCxnSpPr>
        <p:spPr>
          <a:xfrm>
            <a:off x="1586757" y="4584874"/>
            <a:ext cx="411266" cy="583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5"/>
            <a:endCxn id="6" idx="1"/>
          </p:cNvCxnSpPr>
          <p:nvPr/>
        </p:nvCxnSpPr>
        <p:spPr>
          <a:xfrm>
            <a:off x="763613" y="3582165"/>
            <a:ext cx="379925" cy="5768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97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207141" y="1072228"/>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6916992" y="1703124"/>
            <a:ext cx="442452" cy="369332"/>
          </a:xfrm>
          <a:prstGeom prst="rect">
            <a:avLst/>
          </a:prstGeom>
          <a:noFill/>
        </p:spPr>
        <p:txBody>
          <a:bodyPr wrap="square" rtlCol="0">
            <a:spAutoFit/>
          </a:bodyPr>
          <a:lstStyle/>
          <a:p>
            <a:pPr algn="ctr"/>
            <a:r>
              <a:rPr lang="es-AR" b="1" dirty="0">
                <a:solidFill>
                  <a:srgbClr val="0070C0"/>
                </a:solidFill>
              </a:rPr>
              <a:t>50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6257003" y="1703124"/>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7731842" y="1703124"/>
            <a:ext cx="442452" cy="369332"/>
          </a:xfrm>
          <a:prstGeom prst="rect">
            <a:avLst/>
          </a:prstGeom>
          <a:noFill/>
        </p:spPr>
        <p:txBody>
          <a:bodyPr wrap="square" rtlCol="0">
            <a:spAutoFit/>
          </a:bodyPr>
          <a:lstStyle/>
          <a:p>
            <a:pPr algn="ctr"/>
            <a:r>
              <a:rPr lang="es-AR" b="1" dirty="0">
                <a:solidFill>
                  <a:srgbClr val="0070C0"/>
                </a:solidFill>
              </a:rPr>
              <a:t>60</a:t>
            </a:r>
          </a:p>
        </p:txBody>
      </p:sp>
      <p:sp>
        <p:nvSpPr>
          <p:cNvPr id="5" name="Elipse 4">
            <a:extLst>
              <a:ext uri="{FF2B5EF4-FFF2-40B4-BE49-F238E27FC236}">
                <a16:creationId xmlns:a16="http://schemas.microsoft.com/office/drawing/2014/main" id="{6BEBE90B-D99D-EF6F-39AD-AA63AF06DBA6}"/>
              </a:ext>
            </a:extLst>
          </p:cNvPr>
          <p:cNvSpPr/>
          <p:nvPr/>
        </p:nvSpPr>
        <p:spPr>
          <a:xfrm>
            <a:off x="1906229" y="508018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60</a:t>
            </a:r>
          </a:p>
        </p:txBody>
      </p:sp>
      <p:sp>
        <p:nvSpPr>
          <p:cNvPr id="6" name="Elipse 5">
            <a:extLst>
              <a:ext uri="{FF2B5EF4-FFF2-40B4-BE49-F238E27FC236}">
                <a16:creationId xmlns:a16="http://schemas.microsoft.com/office/drawing/2014/main" id="{5A9BF88F-171B-D1BA-FED9-11D1B5EE4943}"/>
              </a:ext>
            </a:extLst>
          </p:cNvPr>
          <p:cNvSpPr/>
          <p:nvPr/>
        </p:nvSpPr>
        <p:spPr>
          <a:xfrm>
            <a:off x="1051744" y="4070812"/>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50</a:t>
            </a:r>
          </a:p>
        </p:txBody>
      </p:sp>
      <p:sp>
        <p:nvSpPr>
          <p:cNvPr id="8" name="Elipse 7">
            <a:extLst>
              <a:ext uri="{FF2B5EF4-FFF2-40B4-BE49-F238E27FC236}">
                <a16:creationId xmlns:a16="http://schemas.microsoft.com/office/drawing/2014/main" id="{ED1A263C-A995-744E-7D5E-5A2C64836DEE}"/>
              </a:ext>
            </a:extLst>
          </p:cNvPr>
          <p:cNvSpPr/>
          <p:nvPr/>
        </p:nvSpPr>
        <p:spPr>
          <a:xfrm>
            <a:off x="228600" y="306810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1148697" y="3713544"/>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0" y="364757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626807" y="3647577"/>
            <a:ext cx="442452" cy="369332"/>
          </a:xfrm>
          <a:prstGeom prst="rect">
            <a:avLst/>
          </a:prstGeom>
          <a:noFill/>
        </p:spPr>
        <p:txBody>
          <a:bodyPr wrap="square" rtlCol="0">
            <a:spAutoFit/>
          </a:bodyPr>
          <a:lstStyle/>
          <a:p>
            <a:pPr algn="ctr"/>
            <a:r>
              <a:rPr lang="es-AR" b="1" dirty="0">
                <a:solidFill>
                  <a:srgbClr val="FF0000"/>
                </a:solidFill>
              </a:rPr>
              <a:t>2</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838979" y="4627498"/>
            <a:ext cx="442452" cy="369332"/>
          </a:xfrm>
          <a:prstGeom prst="rect">
            <a:avLst/>
          </a:prstGeom>
          <a:noFill/>
        </p:spPr>
        <p:txBody>
          <a:bodyPr wrap="square" rtlCol="0">
            <a:spAutoFit/>
          </a:bodyPr>
          <a:lstStyle/>
          <a:p>
            <a:pPr algn="ctr"/>
            <a:r>
              <a:rPr lang="es-AR" b="1" dirty="0">
                <a:solidFill>
                  <a:srgbClr val="FF0000"/>
                </a:solidFill>
              </a:rPr>
              <a:t>0</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1369923" y="4627498"/>
            <a:ext cx="442452" cy="369332"/>
          </a:xfrm>
          <a:prstGeom prst="rect">
            <a:avLst/>
          </a:prstGeom>
          <a:noFill/>
        </p:spPr>
        <p:txBody>
          <a:bodyPr wrap="square" rtlCol="0">
            <a:spAutoFit/>
          </a:bodyPr>
          <a:lstStyle/>
          <a:p>
            <a:pPr algn="ctr"/>
            <a:r>
              <a:rPr lang="es-AR" b="1" dirty="0">
                <a:solidFill>
                  <a:srgbClr val="FF0000"/>
                </a:solidFill>
              </a:rPr>
              <a:t>1</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1678551" y="563220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2311810" y="5622115"/>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302342" y="2733623"/>
            <a:ext cx="442452" cy="369332"/>
          </a:xfrm>
          <a:prstGeom prst="rect">
            <a:avLst/>
          </a:prstGeom>
          <a:noFill/>
        </p:spPr>
        <p:txBody>
          <a:bodyPr wrap="square" rtlCol="0">
            <a:spAutoFit/>
          </a:bodyPr>
          <a:lstStyle/>
          <a:p>
            <a:pPr algn="ctr"/>
            <a:r>
              <a:rPr lang="es-AR" b="1" dirty="0">
                <a:solidFill>
                  <a:srgbClr val="00B050"/>
                </a:solidFill>
              </a:rPr>
              <a:t>2</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1908073" y="4627895"/>
            <a:ext cx="442452" cy="369332"/>
          </a:xfrm>
          <a:prstGeom prst="rect">
            <a:avLst/>
          </a:prstGeom>
          <a:noFill/>
        </p:spPr>
        <p:txBody>
          <a:bodyPr wrap="square" rtlCol="0">
            <a:spAutoFit/>
          </a:bodyPr>
          <a:lstStyle/>
          <a:p>
            <a:pPr algn="ctr"/>
            <a:r>
              <a:rPr lang="es-AR" b="1" dirty="0">
                <a:solidFill>
                  <a:srgbClr val="00B050"/>
                </a:solidFill>
              </a:rPr>
              <a:t>0</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66369" y="160880"/>
            <a:ext cx="7101350"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Rotación Simple</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377927" y="1485577"/>
            <a:ext cx="4520381" cy="1077218"/>
          </a:xfrm>
          <a:prstGeom prst="rect">
            <a:avLst/>
          </a:prstGeom>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s-MX" sz="3200" b="1" dirty="0">
                <a:solidFill>
                  <a:srgbClr val="7030A0"/>
                </a:solidFill>
                <a:latin typeface="Arial" panose="020B0604020202020204" pitchFamily="34" charset="0"/>
              </a:rPr>
              <a:t>Rotación Simple izquierda</a:t>
            </a:r>
            <a:endParaRPr lang="es-AR" sz="3200" b="1" dirty="0">
              <a:solidFill>
                <a:srgbClr val="7030A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5"/>
            <a:endCxn id="5" idx="1"/>
          </p:cNvCxnSpPr>
          <p:nvPr/>
        </p:nvCxnSpPr>
        <p:spPr>
          <a:xfrm>
            <a:off x="1586757" y="4584874"/>
            <a:ext cx="411266" cy="583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5"/>
            <a:endCxn id="6" idx="1"/>
          </p:cNvCxnSpPr>
          <p:nvPr/>
        </p:nvCxnSpPr>
        <p:spPr>
          <a:xfrm>
            <a:off x="763613" y="3582165"/>
            <a:ext cx="379925" cy="576846"/>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A7E57EAB-F27F-D3FC-A78A-5BBCF1171B0A}"/>
              </a:ext>
            </a:extLst>
          </p:cNvPr>
          <p:cNvSpPr/>
          <p:nvPr/>
        </p:nvSpPr>
        <p:spPr>
          <a:xfrm>
            <a:off x="5918210" y="464755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60</a:t>
            </a:r>
          </a:p>
        </p:txBody>
      </p:sp>
      <p:sp>
        <p:nvSpPr>
          <p:cNvPr id="22" name="Elipse 21">
            <a:extLst>
              <a:ext uri="{FF2B5EF4-FFF2-40B4-BE49-F238E27FC236}">
                <a16:creationId xmlns:a16="http://schemas.microsoft.com/office/drawing/2014/main" id="{82EF9B50-5310-747E-0AA7-A79947D334EF}"/>
              </a:ext>
            </a:extLst>
          </p:cNvPr>
          <p:cNvSpPr/>
          <p:nvPr/>
        </p:nvSpPr>
        <p:spPr>
          <a:xfrm>
            <a:off x="4894121" y="3414568"/>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50</a:t>
            </a:r>
          </a:p>
        </p:txBody>
      </p:sp>
      <p:sp>
        <p:nvSpPr>
          <p:cNvPr id="23" name="Elipse 22">
            <a:extLst>
              <a:ext uri="{FF2B5EF4-FFF2-40B4-BE49-F238E27FC236}">
                <a16:creationId xmlns:a16="http://schemas.microsoft.com/office/drawing/2014/main" id="{964ABEB8-24AB-2A58-5484-9FAD86C04725}"/>
              </a:ext>
            </a:extLst>
          </p:cNvPr>
          <p:cNvSpPr/>
          <p:nvPr/>
        </p:nvSpPr>
        <p:spPr>
          <a:xfrm>
            <a:off x="3818572" y="4574926"/>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25" name="CuadroTexto 24">
            <a:extLst>
              <a:ext uri="{FF2B5EF4-FFF2-40B4-BE49-F238E27FC236}">
                <a16:creationId xmlns:a16="http://schemas.microsoft.com/office/drawing/2014/main" id="{C8436575-7B31-D04E-214A-4A51F3AF902B}"/>
              </a:ext>
            </a:extLst>
          </p:cNvPr>
          <p:cNvSpPr txBox="1"/>
          <p:nvPr/>
        </p:nvSpPr>
        <p:spPr>
          <a:xfrm>
            <a:off x="4985915" y="2933385"/>
            <a:ext cx="442452" cy="369332"/>
          </a:xfrm>
          <a:prstGeom prst="rect">
            <a:avLst/>
          </a:prstGeom>
          <a:noFill/>
        </p:spPr>
        <p:txBody>
          <a:bodyPr wrap="square" rtlCol="0">
            <a:spAutoFit/>
          </a:bodyPr>
          <a:lstStyle/>
          <a:p>
            <a:pPr algn="ctr"/>
            <a:r>
              <a:rPr lang="es-AR" b="1" dirty="0">
                <a:solidFill>
                  <a:srgbClr val="00B050"/>
                </a:solidFill>
              </a:rPr>
              <a:t>0</a:t>
            </a:r>
          </a:p>
        </p:txBody>
      </p:sp>
      <p:sp>
        <p:nvSpPr>
          <p:cNvPr id="26" name="CuadroTexto 25">
            <a:extLst>
              <a:ext uri="{FF2B5EF4-FFF2-40B4-BE49-F238E27FC236}">
                <a16:creationId xmlns:a16="http://schemas.microsoft.com/office/drawing/2014/main" id="{ECCC7D43-8C18-466A-ADAB-433C7B590F9E}"/>
              </a:ext>
            </a:extLst>
          </p:cNvPr>
          <p:cNvSpPr txBox="1"/>
          <p:nvPr/>
        </p:nvSpPr>
        <p:spPr>
          <a:xfrm>
            <a:off x="3589972" y="51544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27" name="CuadroTexto 26">
            <a:extLst>
              <a:ext uri="{FF2B5EF4-FFF2-40B4-BE49-F238E27FC236}">
                <a16:creationId xmlns:a16="http://schemas.microsoft.com/office/drawing/2014/main" id="{F42C1AEB-0A3B-7BA9-C26E-A6678C2AE116}"/>
              </a:ext>
            </a:extLst>
          </p:cNvPr>
          <p:cNvSpPr txBox="1"/>
          <p:nvPr/>
        </p:nvSpPr>
        <p:spPr>
          <a:xfrm>
            <a:off x="4216779" y="5154400"/>
            <a:ext cx="442452" cy="369332"/>
          </a:xfrm>
          <a:prstGeom prst="rect">
            <a:avLst/>
          </a:prstGeom>
          <a:noFill/>
        </p:spPr>
        <p:txBody>
          <a:bodyPr wrap="square" rtlCol="0">
            <a:spAutoFit/>
          </a:bodyPr>
          <a:lstStyle/>
          <a:p>
            <a:pPr algn="ctr"/>
            <a:r>
              <a:rPr lang="es-AR" b="1" dirty="0">
                <a:solidFill>
                  <a:srgbClr val="FF0000"/>
                </a:solidFill>
              </a:rPr>
              <a:t>0</a:t>
            </a:r>
          </a:p>
        </p:txBody>
      </p:sp>
      <p:sp>
        <p:nvSpPr>
          <p:cNvPr id="28" name="CuadroTexto 27">
            <a:extLst>
              <a:ext uri="{FF2B5EF4-FFF2-40B4-BE49-F238E27FC236}">
                <a16:creationId xmlns:a16="http://schemas.microsoft.com/office/drawing/2014/main" id="{80A99C00-7955-99E4-8814-0A070FC4F2BB}"/>
              </a:ext>
            </a:extLst>
          </p:cNvPr>
          <p:cNvSpPr txBox="1"/>
          <p:nvPr/>
        </p:nvSpPr>
        <p:spPr>
          <a:xfrm>
            <a:off x="4681356" y="3971254"/>
            <a:ext cx="442452" cy="369332"/>
          </a:xfrm>
          <a:prstGeom prst="rect">
            <a:avLst/>
          </a:prstGeom>
          <a:noFill/>
        </p:spPr>
        <p:txBody>
          <a:bodyPr wrap="square" rtlCol="0">
            <a:spAutoFit/>
          </a:bodyPr>
          <a:lstStyle/>
          <a:p>
            <a:pPr algn="ctr"/>
            <a:r>
              <a:rPr lang="es-AR" b="1" dirty="0">
                <a:solidFill>
                  <a:srgbClr val="FF0000"/>
                </a:solidFill>
              </a:rPr>
              <a:t>1</a:t>
            </a:r>
          </a:p>
        </p:txBody>
      </p:sp>
      <p:sp>
        <p:nvSpPr>
          <p:cNvPr id="29" name="CuadroTexto 28">
            <a:extLst>
              <a:ext uri="{FF2B5EF4-FFF2-40B4-BE49-F238E27FC236}">
                <a16:creationId xmlns:a16="http://schemas.microsoft.com/office/drawing/2014/main" id="{A55C140C-CABB-3E7F-3E55-3F955F3830CF}"/>
              </a:ext>
            </a:extLst>
          </p:cNvPr>
          <p:cNvSpPr txBox="1"/>
          <p:nvPr/>
        </p:nvSpPr>
        <p:spPr>
          <a:xfrm>
            <a:off x="5212300" y="3971254"/>
            <a:ext cx="442452" cy="369332"/>
          </a:xfrm>
          <a:prstGeom prst="rect">
            <a:avLst/>
          </a:prstGeom>
          <a:noFill/>
        </p:spPr>
        <p:txBody>
          <a:bodyPr wrap="square" rtlCol="0">
            <a:spAutoFit/>
          </a:bodyPr>
          <a:lstStyle/>
          <a:p>
            <a:pPr algn="ctr"/>
            <a:r>
              <a:rPr lang="es-AR" b="1" dirty="0">
                <a:solidFill>
                  <a:srgbClr val="FF0000"/>
                </a:solidFill>
              </a:rPr>
              <a:t>1</a:t>
            </a:r>
          </a:p>
        </p:txBody>
      </p:sp>
      <p:sp>
        <p:nvSpPr>
          <p:cNvPr id="30" name="CuadroTexto 29">
            <a:extLst>
              <a:ext uri="{FF2B5EF4-FFF2-40B4-BE49-F238E27FC236}">
                <a16:creationId xmlns:a16="http://schemas.microsoft.com/office/drawing/2014/main" id="{4C0B54E2-5D09-5E7A-3012-BB8CFEB416E9}"/>
              </a:ext>
            </a:extLst>
          </p:cNvPr>
          <p:cNvSpPr txBox="1"/>
          <p:nvPr/>
        </p:nvSpPr>
        <p:spPr>
          <a:xfrm>
            <a:off x="5690532" y="5199578"/>
            <a:ext cx="442452" cy="369332"/>
          </a:xfrm>
          <a:prstGeom prst="rect">
            <a:avLst/>
          </a:prstGeom>
          <a:noFill/>
        </p:spPr>
        <p:txBody>
          <a:bodyPr wrap="square" rtlCol="0">
            <a:spAutoFit/>
          </a:bodyPr>
          <a:lstStyle/>
          <a:p>
            <a:pPr algn="ctr"/>
            <a:r>
              <a:rPr lang="es-AR" b="1" dirty="0">
                <a:solidFill>
                  <a:srgbClr val="FF0000"/>
                </a:solidFill>
              </a:rPr>
              <a:t>0</a:t>
            </a:r>
          </a:p>
        </p:txBody>
      </p:sp>
      <p:sp>
        <p:nvSpPr>
          <p:cNvPr id="31" name="CuadroTexto 30">
            <a:extLst>
              <a:ext uri="{FF2B5EF4-FFF2-40B4-BE49-F238E27FC236}">
                <a16:creationId xmlns:a16="http://schemas.microsoft.com/office/drawing/2014/main" id="{5C2CDF06-1C3B-9652-830F-D290D61FD5EE}"/>
              </a:ext>
            </a:extLst>
          </p:cNvPr>
          <p:cNvSpPr txBox="1"/>
          <p:nvPr/>
        </p:nvSpPr>
        <p:spPr>
          <a:xfrm>
            <a:off x="6323791" y="5189488"/>
            <a:ext cx="442452" cy="369332"/>
          </a:xfrm>
          <a:prstGeom prst="rect">
            <a:avLst/>
          </a:prstGeom>
          <a:noFill/>
        </p:spPr>
        <p:txBody>
          <a:bodyPr wrap="square" rtlCol="0">
            <a:spAutoFit/>
          </a:bodyPr>
          <a:lstStyle/>
          <a:p>
            <a:pPr algn="ctr"/>
            <a:r>
              <a:rPr lang="es-AR" b="1" dirty="0">
                <a:solidFill>
                  <a:srgbClr val="FF0000"/>
                </a:solidFill>
              </a:rPr>
              <a:t>0</a:t>
            </a:r>
          </a:p>
        </p:txBody>
      </p:sp>
      <p:sp>
        <p:nvSpPr>
          <p:cNvPr id="32" name="CuadroTexto 31">
            <a:extLst>
              <a:ext uri="{FF2B5EF4-FFF2-40B4-BE49-F238E27FC236}">
                <a16:creationId xmlns:a16="http://schemas.microsoft.com/office/drawing/2014/main" id="{B2AAEDBB-5E22-4A3E-35D9-B7F36CB84977}"/>
              </a:ext>
            </a:extLst>
          </p:cNvPr>
          <p:cNvSpPr txBox="1"/>
          <p:nvPr/>
        </p:nvSpPr>
        <p:spPr>
          <a:xfrm>
            <a:off x="3892314" y="4240446"/>
            <a:ext cx="442452" cy="369332"/>
          </a:xfrm>
          <a:prstGeom prst="rect">
            <a:avLst/>
          </a:prstGeom>
          <a:noFill/>
        </p:spPr>
        <p:txBody>
          <a:bodyPr wrap="square" rtlCol="0">
            <a:spAutoFit/>
          </a:bodyPr>
          <a:lstStyle/>
          <a:p>
            <a:pPr algn="ctr"/>
            <a:r>
              <a:rPr lang="es-AR" b="1" dirty="0">
                <a:solidFill>
                  <a:srgbClr val="00B050"/>
                </a:solidFill>
              </a:rPr>
              <a:t>0</a:t>
            </a:r>
          </a:p>
        </p:txBody>
      </p:sp>
      <p:sp>
        <p:nvSpPr>
          <p:cNvPr id="33" name="CuadroTexto 32">
            <a:extLst>
              <a:ext uri="{FF2B5EF4-FFF2-40B4-BE49-F238E27FC236}">
                <a16:creationId xmlns:a16="http://schemas.microsoft.com/office/drawing/2014/main" id="{9C12F17E-9899-5D73-1929-5CFA5241511C}"/>
              </a:ext>
            </a:extLst>
          </p:cNvPr>
          <p:cNvSpPr txBox="1"/>
          <p:nvPr/>
        </p:nvSpPr>
        <p:spPr>
          <a:xfrm>
            <a:off x="5920054" y="4195268"/>
            <a:ext cx="442452" cy="369332"/>
          </a:xfrm>
          <a:prstGeom prst="rect">
            <a:avLst/>
          </a:prstGeom>
          <a:noFill/>
        </p:spPr>
        <p:txBody>
          <a:bodyPr wrap="square" rtlCol="0">
            <a:spAutoFit/>
          </a:bodyPr>
          <a:lstStyle/>
          <a:p>
            <a:pPr algn="ctr"/>
            <a:r>
              <a:rPr lang="es-AR" b="1" dirty="0">
                <a:solidFill>
                  <a:srgbClr val="00B050"/>
                </a:solidFill>
              </a:rPr>
              <a:t>0</a:t>
            </a:r>
          </a:p>
        </p:txBody>
      </p:sp>
      <p:cxnSp>
        <p:nvCxnSpPr>
          <p:cNvPr id="34" name="Conector recto 33">
            <a:extLst>
              <a:ext uri="{FF2B5EF4-FFF2-40B4-BE49-F238E27FC236}">
                <a16:creationId xmlns:a16="http://schemas.microsoft.com/office/drawing/2014/main" id="{6BB0E247-B40B-67A7-A821-43329FB430F1}"/>
              </a:ext>
            </a:extLst>
          </p:cNvPr>
          <p:cNvCxnSpPr>
            <a:cxnSpLocks/>
            <a:stCxn id="22" idx="5"/>
            <a:endCxn id="21" idx="1"/>
          </p:cNvCxnSpPr>
          <p:nvPr/>
        </p:nvCxnSpPr>
        <p:spPr>
          <a:xfrm>
            <a:off x="5429134" y="3928630"/>
            <a:ext cx="580870" cy="807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C7F1140-6809-654B-C0CF-763B681E8A5F}"/>
              </a:ext>
            </a:extLst>
          </p:cNvPr>
          <p:cNvCxnSpPr>
            <a:cxnSpLocks/>
            <a:stCxn id="23" idx="7"/>
            <a:endCxn id="22" idx="3"/>
          </p:cNvCxnSpPr>
          <p:nvPr/>
        </p:nvCxnSpPr>
        <p:spPr>
          <a:xfrm flipV="1">
            <a:off x="4353585" y="3928630"/>
            <a:ext cx="632330" cy="734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34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90"/>
                                          </p:val>
                                        </p:tav>
                                        <p:tav tm="100000">
                                          <p:val>
                                            <p:fltVal val="0"/>
                                          </p:val>
                                        </p:tav>
                                      </p:tavLst>
                                    </p:anim>
                                    <p:animEffect transition="in" filter="fade">
                                      <p:cBhvr>
                                        <p:cTn id="22" dur="1000"/>
                                        <p:tgtEl>
                                          <p:spTgt spid="2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000">
                                          <p:val>
                                            <p:strVal val="#ppt_w"/>
                                          </p:val>
                                        </p:tav>
                                      </p:tavLst>
                                    </p:anim>
                                    <p:anim calcmode="lin" valueType="num">
                                      <p:cBhvr>
                                        <p:cTn id="26" dur="1000" fill="hold"/>
                                        <p:tgtEl>
                                          <p:spTgt spid="25"/>
                                        </p:tgtEl>
                                        <p:attrNameLst>
                                          <p:attrName>ppt_h</p:attrName>
                                        </p:attrNameLst>
                                      </p:cBhvr>
                                      <p:tavLst>
                                        <p:tav tm="0">
                                          <p:val>
                                            <p:fltVal val="0"/>
                                          </p:val>
                                        </p:tav>
                                        <p:tav tm="100000">
                                          <p:val>
                                            <p:strVal val="#ppt_h"/>
                                          </p:val>
                                        </p:tav>
                                      </p:tavLst>
                                    </p:anim>
                                    <p:anim calcmode="lin" valueType="num">
                                      <p:cBhvr>
                                        <p:cTn id="27" dur="1000" fill="hold"/>
                                        <p:tgtEl>
                                          <p:spTgt spid="25"/>
                                        </p:tgtEl>
                                        <p:attrNameLst>
                                          <p:attrName>style.rotation</p:attrName>
                                        </p:attrNameLst>
                                      </p:cBhvr>
                                      <p:tavLst>
                                        <p:tav tm="0">
                                          <p:val>
                                            <p:fltVal val="90"/>
                                          </p:val>
                                        </p:tav>
                                        <p:tav tm="100000">
                                          <p:val>
                                            <p:fltVal val="0"/>
                                          </p:val>
                                        </p:tav>
                                      </p:tavLst>
                                    </p:anim>
                                    <p:animEffect transition="in" filter="fade">
                                      <p:cBhvr>
                                        <p:cTn id="28" dur="1000"/>
                                        <p:tgtEl>
                                          <p:spTgt spid="2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ppt_w</p:attrName>
                                        </p:attrNameLst>
                                      </p:cBhvr>
                                      <p:tavLst>
                                        <p:tav tm="0">
                                          <p:val>
                                            <p:fltVal val="0"/>
                                          </p:val>
                                        </p:tav>
                                        <p:tav tm="100000">
                                          <p:val>
                                            <p:strVal val="#ppt_w"/>
                                          </p:val>
                                        </p:tav>
                                      </p:tavLst>
                                    </p:anim>
                                    <p:anim calcmode="lin" valueType="num">
                                      <p:cBhvr>
                                        <p:cTn id="32" dur="1000" fill="hold"/>
                                        <p:tgtEl>
                                          <p:spTgt spid="26"/>
                                        </p:tgtEl>
                                        <p:attrNameLst>
                                          <p:attrName>ppt_h</p:attrName>
                                        </p:attrNameLst>
                                      </p:cBhvr>
                                      <p:tavLst>
                                        <p:tav tm="0">
                                          <p:val>
                                            <p:fltVal val="0"/>
                                          </p:val>
                                        </p:tav>
                                        <p:tav tm="100000">
                                          <p:val>
                                            <p:strVal val="#ppt_h"/>
                                          </p:val>
                                        </p:tav>
                                      </p:tavLst>
                                    </p:anim>
                                    <p:anim calcmode="lin" valueType="num">
                                      <p:cBhvr>
                                        <p:cTn id="33" dur="1000" fill="hold"/>
                                        <p:tgtEl>
                                          <p:spTgt spid="26"/>
                                        </p:tgtEl>
                                        <p:attrNameLst>
                                          <p:attrName>style.rotation</p:attrName>
                                        </p:attrNameLst>
                                      </p:cBhvr>
                                      <p:tavLst>
                                        <p:tav tm="0">
                                          <p:val>
                                            <p:fltVal val="90"/>
                                          </p:val>
                                        </p:tav>
                                        <p:tav tm="100000">
                                          <p:val>
                                            <p:fltVal val="0"/>
                                          </p:val>
                                        </p:tav>
                                      </p:tavLst>
                                    </p:anim>
                                    <p:animEffect transition="in" filter="fade">
                                      <p:cBhvr>
                                        <p:cTn id="34" dur="1000"/>
                                        <p:tgtEl>
                                          <p:spTgt spid="2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1000" fill="hold"/>
                                        <p:tgtEl>
                                          <p:spTgt spid="27"/>
                                        </p:tgtEl>
                                        <p:attrNameLst>
                                          <p:attrName>ppt_w</p:attrName>
                                        </p:attrNameLst>
                                      </p:cBhvr>
                                      <p:tavLst>
                                        <p:tav tm="0">
                                          <p:val>
                                            <p:fltVal val="0"/>
                                          </p:val>
                                        </p:tav>
                                        <p:tav tm="100000">
                                          <p:val>
                                            <p:strVal val="#ppt_w"/>
                                          </p:val>
                                        </p:tav>
                                      </p:tavLst>
                                    </p:anim>
                                    <p:anim calcmode="lin" valueType="num">
                                      <p:cBhvr>
                                        <p:cTn id="38" dur="1000" fill="hold"/>
                                        <p:tgtEl>
                                          <p:spTgt spid="27"/>
                                        </p:tgtEl>
                                        <p:attrNameLst>
                                          <p:attrName>ppt_h</p:attrName>
                                        </p:attrNameLst>
                                      </p:cBhvr>
                                      <p:tavLst>
                                        <p:tav tm="0">
                                          <p:val>
                                            <p:fltVal val="0"/>
                                          </p:val>
                                        </p:tav>
                                        <p:tav tm="100000">
                                          <p:val>
                                            <p:strVal val="#ppt_h"/>
                                          </p:val>
                                        </p:tav>
                                      </p:tavLst>
                                    </p:anim>
                                    <p:anim calcmode="lin" valueType="num">
                                      <p:cBhvr>
                                        <p:cTn id="39" dur="1000" fill="hold"/>
                                        <p:tgtEl>
                                          <p:spTgt spid="27"/>
                                        </p:tgtEl>
                                        <p:attrNameLst>
                                          <p:attrName>style.rotation</p:attrName>
                                        </p:attrNameLst>
                                      </p:cBhvr>
                                      <p:tavLst>
                                        <p:tav tm="0">
                                          <p:val>
                                            <p:fltVal val="90"/>
                                          </p:val>
                                        </p:tav>
                                        <p:tav tm="100000">
                                          <p:val>
                                            <p:fltVal val="0"/>
                                          </p:val>
                                        </p:tav>
                                      </p:tavLst>
                                    </p:anim>
                                    <p:animEffect transition="in" filter="fade">
                                      <p:cBhvr>
                                        <p:cTn id="40" dur="1000"/>
                                        <p:tgtEl>
                                          <p:spTgt spid="2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fltVal val="0"/>
                                          </p:val>
                                        </p:tav>
                                        <p:tav tm="100000">
                                          <p:val>
                                            <p:strVal val="#ppt_w"/>
                                          </p:val>
                                        </p:tav>
                                      </p:tavLst>
                                    </p:anim>
                                    <p:anim calcmode="lin" valueType="num">
                                      <p:cBhvr>
                                        <p:cTn id="44" dur="1000" fill="hold"/>
                                        <p:tgtEl>
                                          <p:spTgt spid="28"/>
                                        </p:tgtEl>
                                        <p:attrNameLst>
                                          <p:attrName>ppt_h</p:attrName>
                                        </p:attrNameLst>
                                      </p:cBhvr>
                                      <p:tavLst>
                                        <p:tav tm="0">
                                          <p:val>
                                            <p:fltVal val="0"/>
                                          </p:val>
                                        </p:tav>
                                        <p:tav tm="100000">
                                          <p:val>
                                            <p:strVal val="#ppt_h"/>
                                          </p:val>
                                        </p:tav>
                                      </p:tavLst>
                                    </p:anim>
                                    <p:anim calcmode="lin" valueType="num">
                                      <p:cBhvr>
                                        <p:cTn id="45" dur="1000" fill="hold"/>
                                        <p:tgtEl>
                                          <p:spTgt spid="28"/>
                                        </p:tgtEl>
                                        <p:attrNameLst>
                                          <p:attrName>style.rotation</p:attrName>
                                        </p:attrNameLst>
                                      </p:cBhvr>
                                      <p:tavLst>
                                        <p:tav tm="0">
                                          <p:val>
                                            <p:fltVal val="90"/>
                                          </p:val>
                                        </p:tav>
                                        <p:tav tm="100000">
                                          <p:val>
                                            <p:fltVal val="0"/>
                                          </p:val>
                                        </p:tav>
                                      </p:tavLst>
                                    </p:anim>
                                    <p:animEffect transition="in" filter="fade">
                                      <p:cBhvr>
                                        <p:cTn id="46" dur="10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1000" fill="hold"/>
                                        <p:tgtEl>
                                          <p:spTgt spid="30"/>
                                        </p:tgtEl>
                                        <p:attrNameLst>
                                          <p:attrName>ppt_w</p:attrName>
                                        </p:attrNameLst>
                                      </p:cBhvr>
                                      <p:tavLst>
                                        <p:tav tm="0">
                                          <p:val>
                                            <p:fltVal val="0"/>
                                          </p:val>
                                        </p:tav>
                                        <p:tav tm="100000">
                                          <p:val>
                                            <p:strVal val="#ppt_w"/>
                                          </p:val>
                                        </p:tav>
                                      </p:tavLst>
                                    </p:anim>
                                    <p:anim calcmode="lin" valueType="num">
                                      <p:cBhvr>
                                        <p:cTn id="56" dur="1000" fill="hold"/>
                                        <p:tgtEl>
                                          <p:spTgt spid="30"/>
                                        </p:tgtEl>
                                        <p:attrNameLst>
                                          <p:attrName>ppt_h</p:attrName>
                                        </p:attrNameLst>
                                      </p:cBhvr>
                                      <p:tavLst>
                                        <p:tav tm="0">
                                          <p:val>
                                            <p:fltVal val="0"/>
                                          </p:val>
                                        </p:tav>
                                        <p:tav tm="100000">
                                          <p:val>
                                            <p:strVal val="#ppt_h"/>
                                          </p:val>
                                        </p:tav>
                                      </p:tavLst>
                                    </p:anim>
                                    <p:anim calcmode="lin" valueType="num">
                                      <p:cBhvr>
                                        <p:cTn id="57" dur="1000" fill="hold"/>
                                        <p:tgtEl>
                                          <p:spTgt spid="30"/>
                                        </p:tgtEl>
                                        <p:attrNameLst>
                                          <p:attrName>style.rotation</p:attrName>
                                        </p:attrNameLst>
                                      </p:cBhvr>
                                      <p:tavLst>
                                        <p:tav tm="0">
                                          <p:val>
                                            <p:fltVal val="90"/>
                                          </p:val>
                                        </p:tav>
                                        <p:tav tm="100000">
                                          <p:val>
                                            <p:fltVal val="0"/>
                                          </p:val>
                                        </p:tav>
                                      </p:tavLst>
                                    </p:anim>
                                    <p:animEffect transition="in" filter="fade">
                                      <p:cBhvr>
                                        <p:cTn id="58" dur="1000"/>
                                        <p:tgtEl>
                                          <p:spTgt spid="3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1000" fill="hold"/>
                                        <p:tgtEl>
                                          <p:spTgt spid="31"/>
                                        </p:tgtEl>
                                        <p:attrNameLst>
                                          <p:attrName>ppt_w</p:attrName>
                                        </p:attrNameLst>
                                      </p:cBhvr>
                                      <p:tavLst>
                                        <p:tav tm="0">
                                          <p:val>
                                            <p:fltVal val="0"/>
                                          </p:val>
                                        </p:tav>
                                        <p:tav tm="100000">
                                          <p:val>
                                            <p:strVal val="#ppt_w"/>
                                          </p:val>
                                        </p:tav>
                                      </p:tavLst>
                                    </p:anim>
                                    <p:anim calcmode="lin" valueType="num">
                                      <p:cBhvr>
                                        <p:cTn id="62" dur="1000" fill="hold"/>
                                        <p:tgtEl>
                                          <p:spTgt spid="31"/>
                                        </p:tgtEl>
                                        <p:attrNameLst>
                                          <p:attrName>ppt_h</p:attrName>
                                        </p:attrNameLst>
                                      </p:cBhvr>
                                      <p:tavLst>
                                        <p:tav tm="0">
                                          <p:val>
                                            <p:fltVal val="0"/>
                                          </p:val>
                                        </p:tav>
                                        <p:tav tm="100000">
                                          <p:val>
                                            <p:strVal val="#ppt_h"/>
                                          </p:val>
                                        </p:tav>
                                      </p:tavLst>
                                    </p:anim>
                                    <p:anim calcmode="lin" valueType="num">
                                      <p:cBhvr>
                                        <p:cTn id="63" dur="1000" fill="hold"/>
                                        <p:tgtEl>
                                          <p:spTgt spid="31"/>
                                        </p:tgtEl>
                                        <p:attrNameLst>
                                          <p:attrName>style.rotation</p:attrName>
                                        </p:attrNameLst>
                                      </p:cBhvr>
                                      <p:tavLst>
                                        <p:tav tm="0">
                                          <p:val>
                                            <p:fltVal val="90"/>
                                          </p:val>
                                        </p:tav>
                                        <p:tav tm="100000">
                                          <p:val>
                                            <p:fltVal val="0"/>
                                          </p:val>
                                        </p:tav>
                                      </p:tavLst>
                                    </p:anim>
                                    <p:animEffect transition="in" filter="fade">
                                      <p:cBhvr>
                                        <p:cTn id="64" dur="1000"/>
                                        <p:tgtEl>
                                          <p:spTgt spid="3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1000" fill="hold"/>
                                        <p:tgtEl>
                                          <p:spTgt spid="32"/>
                                        </p:tgtEl>
                                        <p:attrNameLst>
                                          <p:attrName>ppt_w</p:attrName>
                                        </p:attrNameLst>
                                      </p:cBhvr>
                                      <p:tavLst>
                                        <p:tav tm="0">
                                          <p:val>
                                            <p:fltVal val="0"/>
                                          </p:val>
                                        </p:tav>
                                        <p:tav tm="100000">
                                          <p:val>
                                            <p:strVal val="#ppt_w"/>
                                          </p:val>
                                        </p:tav>
                                      </p:tavLst>
                                    </p:anim>
                                    <p:anim calcmode="lin" valueType="num">
                                      <p:cBhvr>
                                        <p:cTn id="68" dur="1000" fill="hold"/>
                                        <p:tgtEl>
                                          <p:spTgt spid="32"/>
                                        </p:tgtEl>
                                        <p:attrNameLst>
                                          <p:attrName>ppt_h</p:attrName>
                                        </p:attrNameLst>
                                      </p:cBhvr>
                                      <p:tavLst>
                                        <p:tav tm="0">
                                          <p:val>
                                            <p:fltVal val="0"/>
                                          </p:val>
                                        </p:tav>
                                        <p:tav tm="100000">
                                          <p:val>
                                            <p:strVal val="#ppt_h"/>
                                          </p:val>
                                        </p:tav>
                                      </p:tavLst>
                                    </p:anim>
                                    <p:anim calcmode="lin" valueType="num">
                                      <p:cBhvr>
                                        <p:cTn id="69" dur="1000" fill="hold"/>
                                        <p:tgtEl>
                                          <p:spTgt spid="32"/>
                                        </p:tgtEl>
                                        <p:attrNameLst>
                                          <p:attrName>style.rotation</p:attrName>
                                        </p:attrNameLst>
                                      </p:cBhvr>
                                      <p:tavLst>
                                        <p:tav tm="0">
                                          <p:val>
                                            <p:fltVal val="90"/>
                                          </p:val>
                                        </p:tav>
                                        <p:tav tm="100000">
                                          <p:val>
                                            <p:fltVal val="0"/>
                                          </p:val>
                                        </p:tav>
                                      </p:tavLst>
                                    </p:anim>
                                    <p:animEffect transition="in" filter="fade">
                                      <p:cBhvr>
                                        <p:cTn id="70" dur="1000"/>
                                        <p:tgtEl>
                                          <p:spTgt spid="3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1000" fill="hold"/>
                                        <p:tgtEl>
                                          <p:spTgt spid="33"/>
                                        </p:tgtEl>
                                        <p:attrNameLst>
                                          <p:attrName>ppt_w</p:attrName>
                                        </p:attrNameLst>
                                      </p:cBhvr>
                                      <p:tavLst>
                                        <p:tav tm="0">
                                          <p:val>
                                            <p:fltVal val="0"/>
                                          </p:val>
                                        </p:tav>
                                        <p:tav tm="100000">
                                          <p:val>
                                            <p:strVal val="#ppt_w"/>
                                          </p:val>
                                        </p:tav>
                                      </p:tavLst>
                                    </p:anim>
                                    <p:anim calcmode="lin" valueType="num">
                                      <p:cBhvr>
                                        <p:cTn id="74" dur="1000" fill="hold"/>
                                        <p:tgtEl>
                                          <p:spTgt spid="33"/>
                                        </p:tgtEl>
                                        <p:attrNameLst>
                                          <p:attrName>ppt_h</p:attrName>
                                        </p:attrNameLst>
                                      </p:cBhvr>
                                      <p:tavLst>
                                        <p:tav tm="0">
                                          <p:val>
                                            <p:fltVal val="0"/>
                                          </p:val>
                                        </p:tav>
                                        <p:tav tm="100000">
                                          <p:val>
                                            <p:strVal val="#ppt_h"/>
                                          </p:val>
                                        </p:tav>
                                      </p:tavLst>
                                    </p:anim>
                                    <p:anim calcmode="lin" valueType="num">
                                      <p:cBhvr>
                                        <p:cTn id="75" dur="1000" fill="hold"/>
                                        <p:tgtEl>
                                          <p:spTgt spid="33"/>
                                        </p:tgtEl>
                                        <p:attrNameLst>
                                          <p:attrName>style.rotation</p:attrName>
                                        </p:attrNameLst>
                                      </p:cBhvr>
                                      <p:tavLst>
                                        <p:tav tm="0">
                                          <p:val>
                                            <p:fltVal val="90"/>
                                          </p:val>
                                        </p:tav>
                                        <p:tav tm="100000">
                                          <p:val>
                                            <p:fltVal val="0"/>
                                          </p:val>
                                        </p:tav>
                                      </p:tavLst>
                                    </p:anim>
                                    <p:animEffect transition="in" filter="fade">
                                      <p:cBhvr>
                                        <p:cTn id="76" dur="1000"/>
                                        <p:tgtEl>
                                          <p:spTgt spid="33"/>
                                        </p:tgtEl>
                                      </p:cBhvr>
                                    </p:animEffect>
                                  </p:childTnLst>
                                </p:cTn>
                              </p:par>
                              <p:par>
                                <p:cTn id="77" presetID="3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p:cTn id="85" dur="1000" fill="hold"/>
                                        <p:tgtEl>
                                          <p:spTgt spid="35"/>
                                        </p:tgtEl>
                                        <p:attrNameLst>
                                          <p:attrName>ppt_w</p:attrName>
                                        </p:attrNameLst>
                                      </p:cBhvr>
                                      <p:tavLst>
                                        <p:tav tm="0">
                                          <p:val>
                                            <p:fltVal val="0"/>
                                          </p:val>
                                        </p:tav>
                                        <p:tav tm="100000">
                                          <p:val>
                                            <p:strVal val="#ppt_w"/>
                                          </p:val>
                                        </p:tav>
                                      </p:tavLst>
                                    </p:anim>
                                    <p:anim calcmode="lin" valueType="num">
                                      <p:cBhvr>
                                        <p:cTn id="86" dur="1000" fill="hold"/>
                                        <p:tgtEl>
                                          <p:spTgt spid="35"/>
                                        </p:tgtEl>
                                        <p:attrNameLst>
                                          <p:attrName>ppt_h</p:attrName>
                                        </p:attrNameLst>
                                      </p:cBhvr>
                                      <p:tavLst>
                                        <p:tav tm="0">
                                          <p:val>
                                            <p:fltVal val="0"/>
                                          </p:val>
                                        </p:tav>
                                        <p:tav tm="100000">
                                          <p:val>
                                            <p:strVal val="#ppt_h"/>
                                          </p:val>
                                        </p:tav>
                                      </p:tavLst>
                                    </p:anim>
                                    <p:anim calcmode="lin" valueType="num">
                                      <p:cBhvr>
                                        <p:cTn id="87" dur="1000" fill="hold"/>
                                        <p:tgtEl>
                                          <p:spTgt spid="35"/>
                                        </p:tgtEl>
                                        <p:attrNameLst>
                                          <p:attrName>style.rotation</p:attrName>
                                        </p:attrNameLst>
                                      </p:cBhvr>
                                      <p:tavLst>
                                        <p:tav tm="0">
                                          <p:val>
                                            <p:fltVal val="90"/>
                                          </p:val>
                                        </p:tav>
                                        <p:tav tm="100000">
                                          <p:val>
                                            <p:fltVal val="0"/>
                                          </p:val>
                                        </p:tav>
                                      </p:tavLst>
                                    </p:anim>
                                    <p:animEffect transition="in" filter="fade">
                                      <p:cBhvr>
                                        <p:cTn id="88"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46100" y="976795"/>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7150059" y="2119638"/>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6490070" y="2119638"/>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7964909" y="2119638"/>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2776384" y="348794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1438891" y="449627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8" name="Elipse 7">
            <a:extLst>
              <a:ext uri="{FF2B5EF4-FFF2-40B4-BE49-F238E27FC236}">
                <a16:creationId xmlns:a16="http://schemas.microsoft.com/office/drawing/2014/main" id="{ED1A263C-A995-744E-7D5E-5A2C64836DEE}"/>
              </a:ext>
            </a:extLst>
          </p:cNvPr>
          <p:cNvSpPr/>
          <p:nvPr/>
        </p:nvSpPr>
        <p:spPr>
          <a:xfrm>
            <a:off x="363342" y="5656629"/>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1530685" y="4015088"/>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134742" y="623610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761549" y="623610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1226126" y="5052957"/>
            <a:ext cx="442452" cy="369332"/>
          </a:xfrm>
          <a:prstGeom prst="rect">
            <a:avLst/>
          </a:prstGeom>
          <a:noFill/>
        </p:spPr>
        <p:txBody>
          <a:bodyPr wrap="square" rtlCol="0">
            <a:spAutoFit/>
          </a:bodyPr>
          <a:lstStyle/>
          <a:p>
            <a:pPr algn="ctr"/>
            <a:r>
              <a:rPr lang="es-AR" b="1" dirty="0">
                <a:solidFill>
                  <a:srgbClr val="FF0000"/>
                </a:solidFill>
              </a:rPr>
              <a:t>1</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1757070" y="505295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2548706" y="4039968"/>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3181965" y="4029878"/>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437084" y="5322149"/>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2778228" y="3035658"/>
            <a:ext cx="442452"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1367" y="255818"/>
            <a:ext cx="6488819"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338150" y="1765695"/>
            <a:ext cx="4520381" cy="107721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3200" b="1" dirty="0">
                <a:solidFill>
                  <a:schemeClr val="accent1"/>
                </a:solidFill>
                <a:latin typeface="Arial" panose="020B0604020202020204" pitchFamily="34" charset="0"/>
              </a:rPr>
              <a:t>Rotación Simple Derecha</a:t>
            </a:r>
            <a:endParaRPr lang="es-AR" sz="3200" b="1" dirty="0">
              <a:solidFill>
                <a:srgbClr val="FF000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7"/>
            <a:endCxn id="5" idx="1"/>
          </p:cNvCxnSpPr>
          <p:nvPr/>
        </p:nvCxnSpPr>
        <p:spPr>
          <a:xfrm flipV="1">
            <a:off x="1973904" y="3576143"/>
            <a:ext cx="894274" cy="1008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7"/>
            <a:endCxn id="6" idx="3"/>
          </p:cNvCxnSpPr>
          <p:nvPr/>
        </p:nvCxnSpPr>
        <p:spPr>
          <a:xfrm flipV="1">
            <a:off x="898355" y="5010333"/>
            <a:ext cx="632330" cy="734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5046100" y="976795"/>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7150059" y="2119638"/>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6490070" y="2119638"/>
            <a:ext cx="442452" cy="369332"/>
          </a:xfrm>
          <a:prstGeom prst="rect">
            <a:avLst/>
          </a:prstGeom>
          <a:noFill/>
        </p:spPr>
        <p:txBody>
          <a:bodyPr wrap="square" rtlCol="0">
            <a:spAutoFit/>
          </a:bodyPr>
          <a:lstStyle/>
          <a:p>
            <a:pPr algn="ctr"/>
            <a:r>
              <a:rPr lang="es-AR" b="1" dirty="0">
                <a:solidFill>
                  <a:srgbClr val="0070C0"/>
                </a:solidFill>
              </a:rPr>
              <a:t>40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7964909" y="2119638"/>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2776384" y="3487944"/>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6" name="Elipse 5">
            <a:extLst>
              <a:ext uri="{FF2B5EF4-FFF2-40B4-BE49-F238E27FC236}">
                <a16:creationId xmlns:a16="http://schemas.microsoft.com/office/drawing/2014/main" id="{5A9BF88F-171B-D1BA-FED9-11D1B5EE4943}"/>
              </a:ext>
            </a:extLst>
          </p:cNvPr>
          <p:cNvSpPr/>
          <p:nvPr/>
        </p:nvSpPr>
        <p:spPr>
          <a:xfrm>
            <a:off x="1438891" y="4496271"/>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8" name="Elipse 7">
            <a:extLst>
              <a:ext uri="{FF2B5EF4-FFF2-40B4-BE49-F238E27FC236}">
                <a16:creationId xmlns:a16="http://schemas.microsoft.com/office/drawing/2014/main" id="{ED1A263C-A995-744E-7D5E-5A2C64836DEE}"/>
              </a:ext>
            </a:extLst>
          </p:cNvPr>
          <p:cNvSpPr/>
          <p:nvPr/>
        </p:nvSpPr>
        <p:spPr>
          <a:xfrm>
            <a:off x="363342" y="5656629"/>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9" name="CuadroTexto 8">
            <a:extLst>
              <a:ext uri="{FF2B5EF4-FFF2-40B4-BE49-F238E27FC236}">
                <a16:creationId xmlns:a16="http://schemas.microsoft.com/office/drawing/2014/main" id="{BF768D08-BFCC-D6BD-DDE1-E044F385AB20}"/>
              </a:ext>
            </a:extLst>
          </p:cNvPr>
          <p:cNvSpPr txBox="1"/>
          <p:nvPr/>
        </p:nvSpPr>
        <p:spPr>
          <a:xfrm>
            <a:off x="1530685" y="4015088"/>
            <a:ext cx="442452" cy="369332"/>
          </a:xfrm>
          <a:prstGeom prst="rect">
            <a:avLst/>
          </a:prstGeom>
          <a:noFill/>
        </p:spPr>
        <p:txBody>
          <a:bodyPr wrap="square" rtlCol="0">
            <a:spAutoFit/>
          </a:bodyPr>
          <a:lstStyle/>
          <a:p>
            <a:pPr algn="ctr"/>
            <a:r>
              <a:rPr lang="es-AR" b="1" dirty="0">
                <a:solidFill>
                  <a:srgbClr val="00B050"/>
                </a:solidFill>
              </a:rPr>
              <a:t>-1</a:t>
            </a:r>
          </a:p>
        </p:txBody>
      </p:sp>
      <p:sp>
        <p:nvSpPr>
          <p:cNvPr id="10" name="CuadroTexto 9">
            <a:extLst>
              <a:ext uri="{FF2B5EF4-FFF2-40B4-BE49-F238E27FC236}">
                <a16:creationId xmlns:a16="http://schemas.microsoft.com/office/drawing/2014/main" id="{CC9D8255-9FFC-4FDF-3666-236B93470BDE}"/>
              </a:ext>
            </a:extLst>
          </p:cNvPr>
          <p:cNvSpPr txBox="1"/>
          <p:nvPr/>
        </p:nvSpPr>
        <p:spPr>
          <a:xfrm>
            <a:off x="134742" y="623610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1" name="CuadroTexto 10">
            <a:extLst>
              <a:ext uri="{FF2B5EF4-FFF2-40B4-BE49-F238E27FC236}">
                <a16:creationId xmlns:a16="http://schemas.microsoft.com/office/drawing/2014/main" id="{5C05E0B2-A7A2-0EBD-8D3C-A501EF0DB30C}"/>
              </a:ext>
            </a:extLst>
          </p:cNvPr>
          <p:cNvSpPr txBox="1"/>
          <p:nvPr/>
        </p:nvSpPr>
        <p:spPr>
          <a:xfrm>
            <a:off x="761549" y="6236103"/>
            <a:ext cx="442452" cy="369332"/>
          </a:xfrm>
          <a:prstGeom prst="rect">
            <a:avLst/>
          </a:prstGeom>
          <a:noFill/>
        </p:spPr>
        <p:txBody>
          <a:bodyPr wrap="square" rtlCol="0">
            <a:spAutoFit/>
          </a:bodyPr>
          <a:lstStyle/>
          <a:p>
            <a:pPr algn="ctr"/>
            <a:r>
              <a:rPr lang="es-AR" b="1" dirty="0">
                <a:solidFill>
                  <a:srgbClr val="FF0000"/>
                </a:solidFill>
              </a:rPr>
              <a:t>0</a:t>
            </a:r>
          </a:p>
        </p:txBody>
      </p:sp>
      <p:sp>
        <p:nvSpPr>
          <p:cNvPr id="12" name="CuadroTexto 11">
            <a:extLst>
              <a:ext uri="{FF2B5EF4-FFF2-40B4-BE49-F238E27FC236}">
                <a16:creationId xmlns:a16="http://schemas.microsoft.com/office/drawing/2014/main" id="{898FB82E-EB56-DEBC-D889-4A801AFDE147}"/>
              </a:ext>
            </a:extLst>
          </p:cNvPr>
          <p:cNvSpPr txBox="1"/>
          <p:nvPr/>
        </p:nvSpPr>
        <p:spPr>
          <a:xfrm>
            <a:off x="1226126" y="5052957"/>
            <a:ext cx="442452" cy="369332"/>
          </a:xfrm>
          <a:prstGeom prst="rect">
            <a:avLst/>
          </a:prstGeom>
          <a:noFill/>
        </p:spPr>
        <p:txBody>
          <a:bodyPr wrap="square" rtlCol="0">
            <a:spAutoFit/>
          </a:bodyPr>
          <a:lstStyle/>
          <a:p>
            <a:pPr algn="ctr"/>
            <a:r>
              <a:rPr lang="es-AR" b="1" dirty="0">
                <a:solidFill>
                  <a:srgbClr val="FF0000"/>
                </a:solidFill>
              </a:rPr>
              <a:t>1</a:t>
            </a:r>
          </a:p>
        </p:txBody>
      </p:sp>
      <p:sp>
        <p:nvSpPr>
          <p:cNvPr id="13" name="CuadroTexto 12">
            <a:extLst>
              <a:ext uri="{FF2B5EF4-FFF2-40B4-BE49-F238E27FC236}">
                <a16:creationId xmlns:a16="http://schemas.microsoft.com/office/drawing/2014/main" id="{FE25247F-D79B-B05D-02C0-8EED38DEB961}"/>
              </a:ext>
            </a:extLst>
          </p:cNvPr>
          <p:cNvSpPr txBox="1"/>
          <p:nvPr/>
        </p:nvSpPr>
        <p:spPr>
          <a:xfrm>
            <a:off x="1757070" y="5052957"/>
            <a:ext cx="442452" cy="369332"/>
          </a:xfrm>
          <a:prstGeom prst="rect">
            <a:avLst/>
          </a:prstGeom>
          <a:noFill/>
        </p:spPr>
        <p:txBody>
          <a:bodyPr wrap="square" rtlCol="0">
            <a:spAutoFit/>
          </a:bodyPr>
          <a:lstStyle/>
          <a:p>
            <a:pPr algn="ctr"/>
            <a:r>
              <a:rPr lang="es-AR" b="1" dirty="0">
                <a:solidFill>
                  <a:srgbClr val="FF0000"/>
                </a:solidFill>
              </a:rPr>
              <a:t>0</a:t>
            </a:r>
          </a:p>
        </p:txBody>
      </p:sp>
      <p:sp>
        <p:nvSpPr>
          <p:cNvPr id="14" name="CuadroTexto 13">
            <a:extLst>
              <a:ext uri="{FF2B5EF4-FFF2-40B4-BE49-F238E27FC236}">
                <a16:creationId xmlns:a16="http://schemas.microsoft.com/office/drawing/2014/main" id="{93DDC601-58B1-EE99-CD69-F5A6A7BA4BD6}"/>
              </a:ext>
            </a:extLst>
          </p:cNvPr>
          <p:cNvSpPr txBox="1"/>
          <p:nvPr/>
        </p:nvSpPr>
        <p:spPr>
          <a:xfrm>
            <a:off x="2548706" y="4039968"/>
            <a:ext cx="442452" cy="369332"/>
          </a:xfrm>
          <a:prstGeom prst="rect">
            <a:avLst/>
          </a:prstGeom>
          <a:noFill/>
        </p:spPr>
        <p:txBody>
          <a:bodyPr wrap="square" rtlCol="0">
            <a:spAutoFit/>
          </a:bodyPr>
          <a:lstStyle/>
          <a:p>
            <a:pPr algn="ctr"/>
            <a:r>
              <a:rPr lang="es-AR" b="1" dirty="0">
                <a:solidFill>
                  <a:srgbClr val="FF0000"/>
                </a:solidFill>
              </a:rPr>
              <a:t>2</a:t>
            </a:r>
          </a:p>
        </p:txBody>
      </p:sp>
      <p:sp>
        <p:nvSpPr>
          <p:cNvPr id="15" name="CuadroTexto 14">
            <a:extLst>
              <a:ext uri="{FF2B5EF4-FFF2-40B4-BE49-F238E27FC236}">
                <a16:creationId xmlns:a16="http://schemas.microsoft.com/office/drawing/2014/main" id="{92017356-9307-18C4-A1DD-D36BCE0F6804}"/>
              </a:ext>
            </a:extLst>
          </p:cNvPr>
          <p:cNvSpPr txBox="1"/>
          <p:nvPr/>
        </p:nvSpPr>
        <p:spPr>
          <a:xfrm>
            <a:off x="3181965" y="4029878"/>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9F862955-50A1-7642-087F-D30578C41EB1}"/>
              </a:ext>
            </a:extLst>
          </p:cNvPr>
          <p:cNvSpPr txBox="1"/>
          <p:nvPr/>
        </p:nvSpPr>
        <p:spPr>
          <a:xfrm>
            <a:off x="437084" y="5322149"/>
            <a:ext cx="442452" cy="369332"/>
          </a:xfrm>
          <a:prstGeom prst="rect">
            <a:avLst/>
          </a:prstGeom>
          <a:noFill/>
        </p:spPr>
        <p:txBody>
          <a:bodyPr wrap="square" rtlCol="0">
            <a:spAutoFit/>
          </a:bodyPr>
          <a:lstStyle/>
          <a:p>
            <a:pPr algn="ctr"/>
            <a:r>
              <a:rPr lang="es-AR" b="1" dirty="0">
                <a:solidFill>
                  <a:srgbClr val="00B050"/>
                </a:solidFill>
              </a:rPr>
              <a:t>0</a:t>
            </a:r>
          </a:p>
        </p:txBody>
      </p:sp>
      <p:sp>
        <p:nvSpPr>
          <p:cNvPr id="17" name="CuadroTexto 16">
            <a:extLst>
              <a:ext uri="{FF2B5EF4-FFF2-40B4-BE49-F238E27FC236}">
                <a16:creationId xmlns:a16="http://schemas.microsoft.com/office/drawing/2014/main" id="{66E46E90-E349-43AF-DB55-085DAC695985}"/>
              </a:ext>
            </a:extLst>
          </p:cNvPr>
          <p:cNvSpPr txBox="1"/>
          <p:nvPr/>
        </p:nvSpPr>
        <p:spPr>
          <a:xfrm>
            <a:off x="2778228" y="3035658"/>
            <a:ext cx="442452" cy="369332"/>
          </a:xfrm>
          <a:prstGeom prst="rect">
            <a:avLst/>
          </a:prstGeom>
          <a:noFill/>
        </p:spPr>
        <p:txBody>
          <a:bodyPr wrap="square" rtlCol="0">
            <a:spAutoFit/>
          </a:bodyPr>
          <a:lstStyle/>
          <a:p>
            <a:pPr algn="ctr"/>
            <a:r>
              <a:rPr lang="es-AR" b="1" dirty="0">
                <a:solidFill>
                  <a:srgbClr val="00B050"/>
                </a:solidFill>
              </a:rPr>
              <a:t>-2</a:t>
            </a:r>
          </a:p>
        </p:txBody>
      </p:sp>
      <p:sp>
        <p:nvSpPr>
          <p:cNvPr id="18" name="CuadroTexto 17">
            <a:extLst>
              <a:ext uri="{FF2B5EF4-FFF2-40B4-BE49-F238E27FC236}">
                <a16:creationId xmlns:a16="http://schemas.microsoft.com/office/drawing/2014/main" id="{5017BA15-5539-7D6E-2B6E-7A3DF430ACFF}"/>
              </a:ext>
            </a:extLst>
          </p:cNvPr>
          <p:cNvSpPr txBox="1"/>
          <p:nvPr/>
        </p:nvSpPr>
        <p:spPr>
          <a:xfrm>
            <a:off x="21367" y="255818"/>
            <a:ext cx="6488819" cy="584775"/>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otra Rotación……..</a:t>
            </a:r>
            <a:endParaRPr lang="es-AR" sz="3200" b="1" dirty="0"/>
          </a:p>
        </p:txBody>
      </p:sp>
      <p:sp>
        <p:nvSpPr>
          <p:cNvPr id="20" name="CuadroTexto 19">
            <a:extLst>
              <a:ext uri="{FF2B5EF4-FFF2-40B4-BE49-F238E27FC236}">
                <a16:creationId xmlns:a16="http://schemas.microsoft.com/office/drawing/2014/main" id="{5115097C-5A2F-94C0-2325-D730F4F0F918}"/>
              </a:ext>
            </a:extLst>
          </p:cNvPr>
          <p:cNvSpPr txBox="1"/>
          <p:nvPr/>
        </p:nvSpPr>
        <p:spPr>
          <a:xfrm>
            <a:off x="338150" y="1765695"/>
            <a:ext cx="4520381" cy="107721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3200" b="1" dirty="0">
                <a:solidFill>
                  <a:schemeClr val="accent1"/>
                </a:solidFill>
                <a:latin typeface="Arial" panose="020B0604020202020204" pitchFamily="34" charset="0"/>
              </a:rPr>
              <a:t>Rotación Simple Derecha</a:t>
            </a:r>
            <a:endParaRPr lang="es-AR" sz="3200" b="1" dirty="0">
              <a:solidFill>
                <a:srgbClr val="FF0000"/>
              </a:solidFill>
            </a:endParaRPr>
          </a:p>
        </p:txBody>
      </p:sp>
      <p:cxnSp>
        <p:nvCxnSpPr>
          <p:cNvPr id="4" name="Conector recto 3">
            <a:extLst>
              <a:ext uri="{FF2B5EF4-FFF2-40B4-BE49-F238E27FC236}">
                <a16:creationId xmlns:a16="http://schemas.microsoft.com/office/drawing/2014/main" id="{2271A4CC-8085-4BF5-D185-8DCCFAFDF072}"/>
              </a:ext>
            </a:extLst>
          </p:cNvPr>
          <p:cNvCxnSpPr>
            <a:cxnSpLocks/>
            <a:stCxn id="6" idx="7"/>
            <a:endCxn id="5" idx="1"/>
          </p:cNvCxnSpPr>
          <p:nvPr/>
        </p:nvCxnSpPr>
        <p:spPr>
          <a:xfrm flipV="1">
            <a:off x="1973904" y="3576143"/>
            <a:ext cx="894274" cy="1008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3A4BA29-2515-28B0-B4BB-A1B7600B7A85}"/>
              </a:ext>
            </a:extLst>
          </p:cNvPr>
          <p:cNvCxnSpPr>
            <a:cxnSpLocks/>
            <a:stCxn id="8" idx="7"/>
            <a:endCxn id="6" idx="3"/>
          </p:cNvCxnSpPr>
          <p:nvPr/>
        </p:nvCxnSpPr>
        <p:spPr>
          <a:xfrm flipV="1">
            <a:off x="898355" y="5010333"/>
            <a:ext cx="632330" cy="734495"/>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4B472586-42B0-2BE5-411C-DC9246C764A2}"/>
              </a:ext>
            </a:extLst>
          </p:cNvPr>
          <p:cNvSpPr/>
          <p:nvPr/>
        </p:nvSpPr>
        <p:spPr>
          <a:xfrm>
            <a:off x="7940778" y="533554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40</a:t>
            </a:r>
          </a:p>
        </p:txBody>
      </p:sp>
      <p:sp>
        <p:nvSpPr>
          <p:cNvPr id="22" name="Elipse 21">
            <a:extLst>
              <a:ext uri="{FF2B5EF4-FFF2-40B4-BE49-F238E27FC236}">
                <a16:creationId xmlns:a16="http://schemas.microsoft.com/office/drawing/2014/main" id="{806501A8-3782-B0B6-564C-8BC490189D20}"/>
              </a:ext>
            </a:extLst>
          </p:cNvPr>
          <p:cNvSpPr/>
          <p:nvPr/>
        </p:nvSpPr>
        <p:spPr>
          <a:xfrm>
            <a:off x="6153989" y="3771883"/>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23" name="Elipse 22">
            <a:extLst>
              <a:ext uri="{FF2B5EF4-FFF2-40B4-BE49-F238E27FC236}">
                <a16:creationId xmlns:a16="http://schemas.microsoft.com/office/drawing/2014/main" id="{8F5318E1-732D-E15B-F97C-E78940C7713F}"/>
              </a:ext>
            </a:extLst>
          </p:cNvPr>
          <p:cNvSpPr/>
          <p:nvPr/>
        </p:nvSpPr>
        <p:spPr>
          <a:xfrm>
            <a:off x="4593507" y="529800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sp>
        <p:nvSpPr>
          <p:cNvPr id="25" name="CuadroTexto 24">
            <a:extLst>
              <a:ext uri="{FF2B5EF4-FFF2-40B4-BE49-F238E27FC236}">
                <a16:creationId xmlns:a16="http://schemas.microsoft.com/office/drawing/2014/main" id="{EDA758B3-A765-A212-FD80-3DEDA9DCE10D}"/>
              </a:ext>
            </a:extLst>
          </p:cNvPr>
          <p:cNvSpPr txBox="1"/>
          <p:nvPr/>
        </p:nvSpPr>
        <p:spPr>
          <a:xfrm>
            <a:off x="6245783" y="3290700"/>
            <a:ext cx="442452" cy="369332"/>
          </a:xfrm>
          <a:prstGeom prst="rect">
            <a:avLst/>
          </a:prstGeom>
          <a:noFill/>
        </p:spPr>
        <p:txBody>
          <a:bodyPr wrap="square" rtlCol="0">
            <a:spAutoFit/>
          </a:bodyPr>
          <a:lstStyle/>
          <a:p>
            <a:pPr algn="ctr"/>
            <a:r>
              <a:rPr lang="es-AR" b="1" dirty="0">
                <a:solidFill>
                  <a:srgbClr val="00B050"/>
                </a:solidFill>
              </a:rPr>
              <a:t>0</a:t>
            </a:r>
          </a:p>
        </p:txBody>
      </p:sp>
      <p:sp>
        <p:nvSpPr>
          <p:cNvPr id="26" name="CuadroTexto 25">
            <a:extLst>
              <a:ext uri="{FF2B5EF4-FFF2-40B4-BE49-F238E27FC236}">
                <a16:creationId xmlns:a16="http://schemas.microsoft.com/office/drawing/2014/main" id="{B0A8CC49-98B6-3B22-FDB4-738A50247594}"/>
              </a:ext>
            </a:extLst>
          </p:cNvPr>
          <p:cNvSpPr txBox="1"/>
          <p:nvPr/>
        </p:nvSpPr>
        <p:spPr>
          <a:xfrm>
            <a:off x="4364907" y="5877481"/>
            <a:ext cx="442452" cy="369332"/>
          </a:xfrm>
          <a:prstGeom prst="rect">
            <a:avLst/>
          </a:prstGeom>
          <a:noFill/>
        </p:spPr>
        <p:txBody>
          <a:bodyPr wrap="square" rtlCol="0">
            <a:spAutoFit/>
          </a:bodyPr>
          <a:lstStyle/>
          <a:p>
            <a:pPr algn="ctr"/>
            <a:r>
              <a:rPr lang="es-AR" b="1" dirty="0">
                <a:solidFill>
                  <a:srgbClr val="FF0000"/>
                </a:solidFill>
              </a:rPr>
              <a:t>0</a:t>
            </a:r>
          </a:p>
        </p:txBody>
      </p:sp>
      <p:sp>
        <p:nvSpPr>
          <p:cNvPr id="27" name="CuadroTexto 26">
            <a:extLst>
              <a:ext uri="{FF2B5EF4-FFF2-40B4-BE49-F238E27FC236}">
                <a16:creationId xmlns:a16="http://schemas.microsoft.com/office/drawing/2014/main" id="{84BBF856-7C2F-7528-F411-D37DDBAECC31}"/>
              </a:ext>
            </a:extLst>
          </p:cNvPr>
          <p:cNvSpPr txBox="1"/>
          <p:nvPr/>
        </p:nvSpPr>
        <p:spPr>
          <a:xfrm>
            <a:off x="4991714" y="5877481"/>
            <a:ext cx="442452" cy="369332"/>
          </a:xfrm>
          <a:prstGeom prst="rect">
            <a:avLst/>
          </a:prstGeom>
          <a:noFill/>
        </p:spPr>
        <p:txBody>
          <a:bodyPr wrap="square" rtlCol="0">
            <a:spAutoFit/>
          </a:bodyPr>
          <a:lstStyle/>
          <a:p>
            <a:pPr algn="ctr"/>
            <a:r>
              <a:rPr lang="es-AR" b="1" dirty="0">
                <a:solidFill>
                  <a:srgbClr val="FF0000"/>
                </a:solidFill>
              </a:rPr>
              <a:t>0</a:t>
            </a:r>
          </a:p>
        </p:txBody>
      </p:sp>
      <p:sp>
        <p:nvSpPr>
          <p:cNvPr id="28" name="CuadroTexto 27">
            <a:extLst>
              <a:ext uri="{FF2B5EF4-FFF2-40B4-BE49-F238E27FC236}">
                <a16:creationId xmlns:a16="http://schemas.microsoft.com/office/drawing/2014/main" id="{724117BA-3721-FED7-C78B-11115F39D3C4}"/>
              </a:ext>
            </a:extLst>
          </p:cNvPr>
          <p:cNvSpPr txBox="1"/>
          <p:nvPr/>
        </p:nvSpPr>
        <p:spPr>
          <a:xfrm>
            <a:off x="5941224" y="4328569"/>
            <a:ext cx="442452" cy="369332"/>
          </a:xfrm>
          <a:prstGeom prst="rect">
            <a:avLst/>
          </a:prstGeom>
          <a:noFill/>
        </p:spPr>
        <p:txBody>
          <a:bodyPr wrap="square" rtlCol="0">
            <a:spAutoFit/>
          </a:bodyPr>
          <a:lstStyle/>
          <a:p>
            <a:pPr algn="ctr"/>
            <a:r>
              <a:rPr lang="es-AR" b="1" dirty="0">
                <a:solidFill>
                  <a:srgbClr val="FF0000"/>
                </a:solidFill>
              </a:rPr>
              <a:t>1</a:t>
            </a:r>
          </a:p>
        </p:txBody>
      </p:sp>
      <p:sp>
        <p:nvSpPr>
          <p:cNvPr id="29" name="CuadroTexto 28">
            <a:extLst>
              <a:ext uri="{FF2B5EF4-FFF2-40B4-BE49-F238E27FC236}">
                <a16:creationId xmlns:a16="http://schemas.microsoft.com/office/drawing/2014/main" id="{BFF36DD4-C1CA-CA4F-2126-1ED1DC13EFCE}"/>
              </a:ext>
            </a:extLst>
          </p:cNvPr>
          <p:cNvSpPr txBox="1"/>
          <p:nvPr/>
        </p:nvSpPr>
        <p:spPr>
          <a:xfrm>
            <a:off x="6472168" y="4328569"/>
            <a:ext cx="442452" cy="369332"/>
          </a:xfrm>
          <a:prstGeom prst="rect">
            <a:avLst/>
          </a:prstGeom>
          <a:noFill/>
        </p:spPr>
        <p:txBody>
          <a:bodyPr wrap="square" rtlCol="0">
            <a:spAutoFit/>
          </a:bodyPr>
          <a:lstStyle/>
          <a:p>
            <a:pPr algn="ctr"/>
            <a:r>
              <a:rPr lang="es-AR" b="1" dirty="0">
                <a:solidFill>
                  <a:srgbClr val="FF0000"/>
                </a:solidFill>
              </a:rPr>
              <a:t>1</a:t>
            </a:r>
          </a:p>
        </p:txBody>
      </p:sp>
      <p:sp>
        <p:nvSpPr>
          <p:cNvPr id="30" name="CuadroTexto 29">
            <a:extLst>
              <a:ext uri="{FF2B5EF4-FFF2-40B4-BE49-F238E27FC236}">
                <a16:creationId xmlns:a16="http://schemas.microsoft.com/office/drawing/2014/main" id="{DF7E4861-758E-1F35-3E43-EE77A2185F68}"/>
              </a:ext>
            </a:extLst>
          </p:cNvPr>
          <p:cNvSpPr txBox="1"/>
          <p:nvPr/>
        </p:nvSpPr>
        <p:spPr>
          <a:xfrm>
            <a:off x="7713100" y="5887571"/>
            <a:ext cx="442452" cy="369332"/>
          </a:xfrm>
          <a:prstGeom prst="rect">
            <a:avLst/>
          </a:prstGeom>
          <a:noFill/>
        </p:spPr>
        <p:txBody>
          <a:bodyPr wrap="square" rtlCol="0">
            <a:spAutoFit/>
          </a:bodyPr>
          <a:lstStyle/>
          <a:p>
            <a:pPr algn="ctr"/>
            <a:r>
              <a:rPr lang="es-AR" b="1" dirty="0">
                <a:solidFill>
                  <a:srgbClr val="FF0000"/>
                </a:solidFill>
              </a:rPr>
              <a:t>0</a:t>
            </a:r>
          </a:p>
        </p:txBody>
      </p:sp>
      <p:sp>
        <p:nvSpPr>
          <p:cNvPr id="31" name="CuadroTexto 30">
            <a:extLst>
              <a:ext uri="{FF2B5EF4-FFF2-40B4-BE49-F238E27FC236}">
                <a16:creationId xmlns:a16="http://schemas.microsoft.com/office/drawing/2014/main" id="{CEF23F4E-C576-AD3F-803F-408F8101A594}"/>
              </a:ext>
            </a:extLst>
          </p:cNvPr>
          <p:cNvSpPr txBox="1"/>
          <p:nvPr/>
        </p:nvSpPr>
        <p:spPr>
          <a:xfrm>
            <a:off x="8346359" y="5877481"/>
            <a:ext cx="442452" cy="369332"/>
          </a:xfrm>
          <a:prstGeom prst="rect">
            <a:avLst/>
          </a:prstGeom>
          <a:noFill/>
        </p:spPr>
        <p:txBody>
          <a:bodyPr wrap="square" rtlCol="0">
            <a:spAutoFit/>
          </a:bodyPr>
          <a:lstStyle/>
          <a:p>
            <a:pPr algn="ctr"/>
            <a:r>
              <a:rPr lang="es-AR" b="1" dirty="0">
                <a:solidFill>
                  <a:srgbClr val="FF0000"/>
                </a:solidFill>
              </a:rPr>
              <a:t>0</a:t>
            </a:r>
          </a:p>
        </p:txBody>
      </p:sp>
      <p:sp>
        <p:nvSpPr>
          <p:cNvPr id="32" name="CuadroTexto 31">
            <a:extLst>
              <a:ext uri="{FF2B5EF4-FFF2-40B4-BE49-F238E27FC236}">
                <a16:creationId xmlns:a16="http://schemas.microsoft.com/office/drawing/2014/main" id="{33FA2EE0-04AC-D85D-8559-910DB6826467}"/>
              </a:ext>
            </a:extLst>
          </p:cNvPr>
          <p:cNvSpPr txBox="1"/>
          <p:nvPr/>
        </p:nvSpPr>
        <p:spPr>
          <a:xfrm>
            <a:off x="4667249" y="4963527"/>
            <a:ext cx="442452" cy="369332"/>
          </a:xfrm>
          <a:prstGeom prst="rect">
            <a:avLst/>
          </a:prstGeom>
          <a:noFill/>
        </p:spPr>
        <p:txBody>
          <a:bodyPr wrap="square" rtlCol="0">
            <a:spAutoFit/>
          </a:bodyPr>
          <a:lstStyle/>
          <a:p>
            <a:pPr algn="ctr"/>
            <a:r>
              <a:rPr lang="es-AR" b="1" dirty="0">
                <a:solidFill>
                  <a:srgbClr val="00B050"/>
                </a:solidFill>
              </a:rPr>
              <a:t>0</a:t>
            </a:r>
          </a:p>
        </p:txBody>
      </p:sp>
      <p:sp>
        <p:nvSpPr>
          <p:cNvPr id="33" name="CuadroTexto 32">
            <a:extLst>
              <a:ext uri="{FF2B5EF4-FFF2-40B4-BE49-F238E27FC236}">
                <a16:creationId xmlns:a16="http://schemas.microsoft.com/office/drawing/2014/main" id="{E81CD7AD-2BA8-4759-6096-A7830B33DEA8}"/>
              </a:ext>
            </a:extLst>
          </p:cNvPr>
          <p:cNvSpPr txBox="1"/>
          <p:nvPr/>
        </p:nvSpPr>
        <p:spPr>
          <a:xfrm>
            <a:off x="7942622" y="4883261"/>
            <a:ext cx="442452" cy="369332"/>
          </a:xfrm>
          <a:prstGeom prst="rect">
            <a:avLst/>
          </a:prstGeom>
          <a:noFill/>
        </p:spPr>
        <p:txBody>
          <a:bodyPr wrap="square" rtlCol="0">
            <a:spAutoFit/>
          </a:bodyPr>
          <a:lstStyle/>
          <a:p>
            <a:pPr algn="ctr"/>
            <a:r>
              <a:rPr lang="es-AR" b="1" dirty="0">
                <a:solidFill>
                  <a:srgbClr val="00B050"/>
                </a:solidFill>
              </a:rPr>
              <a:t>0</a:t>
            </a:r>
          </a:p>
        </p:txBody>
      </p:sp>
      <p:cxnSp>
        <p:nvCxnSpPr>
          <p:cNvPr id="34" name="Conector recto 33">
            <a:extLst>
              <a:ext uri="{FF2B5EF4-FFF2-40B4-BE49-F238E27FC236}">
                <a16:creationId xmlns:a16="http://schemas.microsoft.com/office/drawing/2014/main" id="{3C111DA7-82CF-D517-9784-E1EE3695072A}"/>
              </a:ext>
            </a:extLst>
          </p:cNvPr>
          <p:cNvCxnSpPr>
            <a:cxnSpLocks/>
            <a:stCxn id="22" idx="5"/>
            <a:endCxn id="21" idx="1"/>
          </p:cNvCxnSpPr>
          <p:nvPr/>
        </p:nvCxnSpPr>
        <p:spPr>
          <a:xfrm>
            <a:off x="6689002" y="4285945"/>
            <a:ext cx="1343570" cy="1137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6D08ACD5-1EB4-DF04-AA8C-FC40FC38B9CA}"/>
              </a:ext>
            </a:extLst>
          </p:cNvPr>
          <p:cNvCxnSpPr>
            <a:cxnSpLocks/>
            <a:stCxn id="23" idx="7"/>
            <a:endCxn id="22" idx="3"/>
          </p:cNvCxnSpPr>
          <p:nvPr/>
        </p:nvCxnSpPr>
        <p:spPr>
          <a:xfrm flipV="1">
            <a:off x="5128520" y="4285945"/>
            <a:ext cx="1117263" cy="11002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14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6" grpId="0"/>
      <p:bldP spid="27" grpId="0"/>
      <p:bldP spid="28"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5115097C-5A2F-94C0-2325-D730F4F0F918}"/>
              </a:ext>
            </a:extLst>
          </p:cNvPr>
          <p:cNvSpPr txBox="1"/>
          <p:nvPr/>
        </p:nvSpPr>
        <p:spPr>
          <a:xfrm>
            <a:off x="3139730" y="220546"/>
            <a:ext cx="6528926" cy="12003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7200" b="1" dirty="0">
                <a:solidFill>
                  <a:schemeClr val="accent1"/>
                </a:solidFill>
                <a:latin typeface="Arial" panose="020B0604020202020204" pitchFamily="34" charset="0"/>
              </a:rPr>
              <a:t>A practicar…..</a:t>
            </a:r>
            <a:endParaRPr lang="es-AR" sz="7200" b="1" dirty="0">
              <a:solidFill>
                <a:srgbClr val="FF0000"/>
              </a:solidFill>
            </a:endParaRPr>
          </a:p>
        </p:txBody>
      </p:sp>
      <p:pic>
        <p:nvPicPr>
          <p:cNvPr id="38" name="Imagen 37">
            <a:extLst>
              <a:ext uri="{FF2B5EF4-FFF2-40B4-BE49-F238E27FC236}">
                <a16:creationId xmlns:a16="http://schemas.microsoft.com/office/drawing/2014/main" id="{E46C1742-0BFB-D812-A165-8A5881498264}"/>
              </a:ext>
            </a:extLst>
          </p:cNvPr>
          <p:cNvPicPr>
            <a:picLocks noChangeAspect="1"/>
          </p:cNvPicPr>
          <p:nvPr/>
        </p:nvPicPr>
        <p:blipFill>
          <a:blip r:embed="rId3"/>
          <a:stretch>
            <a:fillRect/>
          </a:stretch>
        </p:blipFill>
        <p:spPr>
          <a:xfrm>
            <a:off x="653946" y="1811226"/>
            <a:ext cx="4277681" cy="995862"/>
          </a:xfrm>
          <a:prstGeom prst="rect">
            <a:avLst/>
          </a:prstGeom>
        </p:spPr>
      </p:pic>
      <p:pic>
        <p:nvPicPr>
          <p:cNvPr id="40" name="Imagen 39">
            <a:extLst>
              <a:ext uri="{FF2B5EF4-FFF2-40B4-BE49-F238E27FC236}">
                <a16:creationId xmlns:a16="http://schemas.microsoft.com/office/drawing/2014/main" id="{69886E56-44C0-1AC4-5ADF-EF0FEBED4BFF}"/>
              </a:ext>
            </a:extLst>
          </p:cNvPr>
          <p:cNvPicPr>
            <a:picLocks noChangeAspect="1"/>
          </p:cNvPicPr>
          <p:nvPr/>
        </p:nvPicPr>
        <p:blipFill>
          <a:blip r:embed="rId4"/>
          <a:stretch>
            <a:fillRect/>
          </a:stretch>
        </p:blipFill>
        <p:spPr>
          <a:xfrm>
            <a:off x="653946" y="3197439"/>
            <a:ext cx="6951116" cy="995862"/>
          </a:xfrm>
          <a:prstGeom prst="rect">
            <a:avLst/>
          </a:prstGeom>
        </p:spPr>
      </p:pic>
      <p:pic>
        <p:nvPicPr>
          <p:cNvPr id="42" name="Imagen 41">
            <a:extLst>
              <a:ext uri="{FF2B5EF4-FFF2-40B4-BE49-F238E27FC236}">
                <a16:creationId xmlns:a16="http://schemas.microsoft.com/office/drawing/2014/main" id="{7BB1B79A-2704-E36D-ABB9-A4141AD82B2C}"/>
              </a:ext>
            </a:extLst>
          </p:cNvPr>
          <p:cNvPicPr>
            <a:picLocks noChangeAspect="1"/>
          </p:cNvPicPr>
          <p:nvPr/>
        </p:nvPicPr>
        <p:blipFill>
          <a:blip r:embed="rId5"/>
          <a:stretch>
            <a:fillRect/>
          </a:stretch>
        </p:blipFill>
        <p:spPr>
          <a:xfrm>
            <a:off x="653946" y="4583652"/>
            <a:ext cx="5553059" cy="636453"/>
          </a:xfrm>
          <a:prstGeom prst="rect">
            <a:avLst/>
          </a:prstGeom>
        </p:spPr>
      </p:pic>
      <p:pic>
        <p:nvPicPr>
          <p:cNvPr id="44" name="Imagen 43">
            <a:extLst>
              <a:ext uri="{FF2B5EF4-FFF2-40B4-BE49-F238E27FC236}">
                <a16:creationId xmlns:a16="http://schemas.microsoft.com/office/drawing/2014/main" id="{2AB03CD1-4CA9-682F-594A-77F4EC4D5FC1}"/>
              </a:ext>
            </a:extLst>
          </p:cNvPr>
          <p:cNvPicPr>
            <a:picLocks noChangeAspect="1"/>
          </p:cNvPicPr>
          <p:nvPr/>
        </p:nvPicPr>
        <p:blipFill>
          <a:blip r:embed="rId6"/>
          <a:stretch>
            <a:fillRect/>
          </a:stretch>
        </p:blipFill>
        <p:spPr>
          <a:xfrm>
            <a:off x="653946" y="5798400"/>
            <a:ext cx="6951116" cy="610938"/>
          </a:xfrm>
          <a:prstGeom prst="rect">
            <a:avLst/>
          </a:prstGeom>
        </p:spPr>
      </p:pic>
    </p:spTree>
    <p:extLst>
      <p:ext uri="{BB962C8B-B14F-4D97-AF65-F5344CB8AC3E}">
        <p14:creationId xmlns:p14="http://schemas.microsoft.com/office/powerpoint/2010/main" val="206872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618D54-9C14-58DC-027F-CE55CE79168C}"/>
              </a:ext>
            </a:extLst>
          </p:cNvPr>
          <p:cNvSpPr txBox="1"/>
          <p:nvPr/>
        </p:nvSpPr>
        <p:spPr>
          <a:xfrm>
            <a:off x="527255" y="365856"/>
            <a:ext cx="6098458" cy="1200329"/>
          </a:xfrm>
          <a:prstGeom prst="rect">
            <a:avLst/>
          </a:prstGeom>
          <a:noFill/>
        </p:spPr>
        <p:txBody>
          <a:bodyPr wrap="square">
            <a:spAutoFit/>
          </a:bodyPr>
          <a:lstStyle/>
          <a:p>
            <a:r>
              <a:rPr lang="es-MX" b="0" i="0" dirty="0">
                <a:solidFill>
                  <a:srgbClr val="202122"/>
                </a:solidFill>
                <a:effectLst/>
                <a:latin typeface="Arial" panose="020B0604020202020204" pitchFamily="34" charset="0"/>
              </a:rPr>
              <a:t>Los árboles AVL están siempre equilibrados de tal modo que para todos los nodos, la altura de la rama izquierda no difiere en más de una unidad de la altura de la rama derecha </a:t>
            </a:r>
            <a:endParaRPr lang="es-AR" dirty="0"/>
          </a:p>
        </p:txBody>
      </p:sp>
      <p:sp>
        <p:nvSpPr>
          <p:cNvPr id="4" name="CuadroTexto 3">
            <a:extLst>
              <a:ext uri="{FF2B5EF4-FFF2-40B4-BE49-F238E27FC236}">
                <a16:creationId xmlns:a16="http://schemas.microsoft.com/office/drawing/2014/main" id="{EA9D8533-E0B7-B804-20FA-D2A2855BA0AD}"/>
              </a:ext>
            </a:extLst>
          </p:cNvPr>
          <p:cNvSpPr txBox="1"/>
          <p:nvPr/>
        </p:nvSpPr>
        <p:spPr>
          <a:xfrm>
            <a:off x="5566287" y="1495250"/>
            <a:ext cx="6098458" cy="646331"/>
          </a:xfrm>
          <a:prstGeom prst="rect">
            <a:avLst/>
          </a:prstGeom>
          <a:noFill/>
        </p:spPr>
        <p:txBody>
          <a:bodyPr wrap="square">
            <a:spAutoFit/>
          </a:bodyPr>
          <a:lstStyle/>
          <a:p>
            <a:r>
              <a:rPr lang="es-MX" b="0" i="0" dirty="0">
                <a:solidFill>
                  <a:srgbClr val="202122"/>
                </a:solidFill>
                <a:effectLst/>
                <a:latin typeface="Arial" panose="020B0604020202020204" pitchFamily="34" charset="0"/>
              </a:rPr>
              <a:t>Lo importante son las alturas tanto por derecha o por izquierda, y </a:t>
            </a:r>
            <a:r>
              <a:rPr lang="es-MX" b="1" i="0" dirty="0">
                <a:solidFill>
                  <a:srgbClr val="202122"/>
                </a:solidFill>
                <a:effectLst/>
                <a:latin typeface="Arial" panose="020B0604020202020204" pitchFamily="34" charset="0"/>
              </a:rPr>
              <a:t>lo máximo que pueden diferir es en 1</a:t>
            </a:r>
            <a:endParaRPr lang="es-AR" b="1" dirty="0"/>
          </a:p>
        </p:txBody>
      </p:sp>
      <p:pic>
        <p:nvPicPr>
          <p:cNvPr id="6" name="Imagen 5">
            <a:extLst>
              <a:ext uri="{FF2B5EF4-FFF2-40B4-BE49-F238E27FC236}">
                <a16:creationId xmlns:a16="http://schemas.microsoft.com/office/drawing/2014/main" id="{921BA702-82BF-E728-76A7-D70662CFB3CA}"/>
              </a:ext>
            </a:extLst>
          </p:cNvPr>
          <p:cNvPicPr>
            <a:picLocks noChangeAspect="1"/>
          </p:cNvPicPr>
          <p:nvPr/>
        </p:nvPicPr>
        <p:blipFill>
          <a:blip r:embed="rId2"/>
          <a:stretch>
            <a:fillRect/>
          </a:stretch>
        </p:blipFill>
        <p:spPr>
          <a:xfrm>
            <a:off x="1048881" y="2457593"/>
            <a:ext cx="2248095" cy="23852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1A634287-FA53-E309-C070-A09EB5603C90}"/>
              </a:ext>
            </a:extLst>
          </p:cNvPr>
          <p:cNvSpPr txBox="1"/>
          <p:nvPr/>
        </p:nvSpPr>
        <p:spPr>
          <a:xfrm>
            <a:off x="5044661" y="2654582"/>
            <a:ext cx="6098458" cy="646331"/>
          </a:xfrm>
          <a:prstGeom prst="rect">
            <a:avLst/>
          </a:prstGeom>
          <a:noFill/>
        </p:spPr>
        <p:txBody>
          <a:bodyPr wrap="square">
            <a:spAutoFit/>
          </a:bodyPr>
          <a:lstStyle/>
          <a:p>
            <a:r>
              <a:rPr lang="es-MX" b="0" i="0" dirty="0">
                <a:solidFill>
                  <a:srgbClr val="202122"/>
                </a:solidFill>
                <a:effectLst/>
                <a:latin typeface="Arial" panose="020B0604020202020204" pitchFamily="34" charset="0"/>
              </a:rPr>
              <a:t>Para estar en equilibrio, tiene que estar dentro de estos parámetros </a:t>
            </a:r>
            <a:r>
              <a:rPr lang="es-MX" b="1" i="0" dirty="0">
                <a:solidFill>
                  <a:srgbClr val="202122"/>
                </a:solidFill>
                <a:effectLst/>
                <a:latin typeface="Arial" panose="020B0604020202020204" pitchFamily="34" charset="0"/>
              </a:rPr>
              <a:t>1, 0, -1</a:t>
            </a:r>
            <a:endParaRPr lang="es-AR" b="1" dirty="0"/>
          </a:p>
        </p:txBody>
      </p:sp>
      <p:cxnSp>
        <p:nvCxnSpPr>
          <p:cNvPr id="5" name="Conector recto 4">
            <a:extLst>
              <a:ext uri="{FF2B5EF4-FFF2-40B4-BE49-F238E27FC236}">
                <a16:creationId xmlns:a16="http://schemas.microsoft.com/office/drawing/2014/main" id="{E93DF625-F7FA-FC13-68CF-088D419D1F82}"/>
              </a:ext>
            </a:extLst>
          </p:cNvPr>
          <p:cNvCxnSpPr/>
          <p:nvPr/>
        </p:nvCxnSpPr>
        <p:spPr>
          <a:xfrm>
            <a:off x="324465" y="263451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8" name="Conector recto 7">
            <a:extLst>
              <a:ext uri="{FF2B5EF4-FFF2-40B4-BE49-F238E27FC236}">
                <a16:creationId xmlns:a16="http://schemas.microsoft.com/office/drawing/2014/main" id="{36EFB8FB-1098-94E9-F662-2CE45B491C30}"/>
              </a:ext>
            </a:extLst>
          </p:cNvPr>
          <p:cNvCxnSpPr/>
          <p:nvPr/>
        </p:nvCxnSpPr>
        <p:spPr>
          <a:xfrm>
            <a:off x="250723" y="332706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9" name="Conector recto 8">
            <a:extLst>
              <a:ext uri="{FF2B5EF4-FFF2-40B4-BE49-F238E27FC236}">
                <a16:creationId xmlns:a16="http://schemas.microsoft.com/office/drawing/2014/main" id="{D9293725-9B87-EBD4-9F5C-0E6471C75205}"/>
              </a:ext>
            </a:extLst>
          </p:cNvPr>
          <p:cNvCxnSpPr/>
          <p:nvPr/>
        </p:nvCxnSpPr>
        <p:spPr>
          <a:xfrm>
            <a:off x="324465" y="3967316"/>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0" name="Conector recto 9">
            <a:extLst>
              <a:ext uri="{FF2B5EF4-FFF2-40B4-BE49-F238E27FC236}">
                <a16:creationId xmlns:a16="http://schemas.microsoft.com/office/drawing/2014/main" id="{2E956C86-7B06-1CCF-862D-6C0B6C86FAD7}"/>
              </a:ext>
            </a:extLst>
          </p:cNvPr>
          <p:cNvCxnSpPr/>
          <p:nvPr/>
        </p:nvCxnSpPr>
        <p:spPr>
          <a:xfrm>
            <a:off x="324465" y="466049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5" name="Conector recto de flecha 14">
            <a:extLst>
              <a:ext uri="{FF2B5EF4-FFF2-40B4-BE49-F238E27FC236}">
                <a16:creationId xmlns:a16="http://schemas.microsoft.com/office/drawing/2014/main" id="{81F51C7C-BD46-992F-AEB4-EB92137420C6}"/>
              </a:ext>
            </a:extLst>
          </p:cNvPr>
          <p:cNvCxnSpPr/>
          <p:nvPr/>
        </p:nvCxnSpPr>
        <p:spPr>
          <a:xfrm>
            <a:off x="527255" y="2634510"/>
            <a:ext cx="0" cy="202598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DF7D57BF-5C28-3C6D-6FED-8BC79546BBA0}"/>
              </a:ext>
            </a:extLst>
          </p:cNvPr>
          <p:cNvCxnSpPr>
            <a:cxnSpLocks/>
          </p:cNvCxnSpPr>
          <p:nvPr/>
        </p:nvCxnSpPr>
        <p:spPr>
          <a:xfrm>
            <a:off x="3524865" y="2634510"/>
            <a:ext cx="0" cy="133280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36C8496B-E41A-9574-F9EC-700A3116A1A5}"/>
              </a:ext>
            </a:extLst>
          </p:cNvPr>
          <p:cNvSpPr txBox="1"/>
          <p:nvPr/>
        </p:nvSpPr>
        <p:spPr>
          <a:xfrm>
            <a:off x="250723" y="5364936"/>
            <a:ext cx="2781818" cy="646331"/>
          </a:xfrm>
          <a:prstGeom prst="rect">
            <a:avLst/>
          </a:prstGeom>
          <a:noFill/>
        </p:spPr>
        <p:txBody>
          <a:bodyPr wrap="square">
            <a:spAutoFit/>
          </a:bodyPr>
          <a:lstStyle/>
          <a:p>
            <a:pPr algn="ctr"/>
            <a:r>
              <a:rPr lang="es-MX" b="1" i="0" dirty="0">
                <a:solidFill>
                  <a:schemeClr val="accent2">
                    <a:lumMod val="75000"/>
                  </a:schemeClr>
                </a:solidFill>
                <a:effectLst/>
                <a:latin typeface="Arial" panose="020B0604020202020204" pitchFamily="34" charset="0"/>
              </a:rPr>
              <a:t>La altura del lado </a:t>
            </a:r>
            <a:r>
              <a:rPr lang="es-MX" b="1" i="0" dirty="0" err="1">
                <a:solidFill>
                  <a:schemeClr val="accent2">
                    <a:lumMod val="75000"/>
                  </a:schemeClr>
                </a:solidFill>
                <a:effectLst/>
                <a:latin typeface="Arial" panose="020B0604020202020204" pitchFamily="34" charset="0"/>
              </a:rPr>
              <a:t>izq</a:t>
            </a:r>
            <a:r>
              <a:rPr lang="es-MX" b="1" dirty="0" err="1">
                <a:solidFill>
                  <a:schemeClr val="accent2">
                    <a:lumMod val="75000"/>
                  </a:schemeClr>
                </a:solidFill>
                <a:latin typeface="Arial" panose="020B0604020202020204" pitchFamily="34" charset="0"/>
              </a:rPr>
              <a:t>uirdo</a:t>
            </a:r>
            <a:endParaRPr lang="es-AR" b="1" dirty="0">
              <a:solidFill>
                <a:schemeClr val="accent2">
                  <a:lumMod val="75000"/>
                </a:schemeClr>
              </a:solidFill>
            </a:endParaRPr>
          </a:p>
        </p:txBody>
      </p:sp>
      <p:cxnSp>
        <p:nvCxnSpPr>
          <p:cNvPr id="20" name="Conector recto de flecha 19">
            <a:extLst>
              <a:ext uri="{FF2B5EF4-FFF2-40B4-BE49-F238E27FC236}">
                <a16:creationId xmlns:a16="http://schemas.microsoft.com/office/drawing/2014/main" id="{7098034B-B867-247A-8180-8A0B94732AE9}"/>
              </a:ext>
            </a:extLst>
          </p:cNvPr>
          <p:cNvCxnSpPr>
            <a:cxnSpLocks/>
            <a:endCxn id="19" idx="0"/>
          </p:cNvCxnSpPr>
          <p:nvPr/>
        </p:nvCxnSpPr>
        <p:spPr>
          <a:xfrm>
            <a:off x="734518" y="4407108"/>
            <a:ext cx="907114" cy="95782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3" name="Conector recto de flecha 22">
            <a:extLst>
              <a:ext uri="{FF2B5EF4-FFF2-40B4-BE49-F238E27FC236}">
                <a16:creationId xmlns:a16="http://schemas.microsoft.com/office/drawing/2014/main" id="{CD0A8E03-6D30-29FB-0EEC-404C44EFDF71}"/>
              </a:ext>
            </a:extLst>
          </p:cNvPr>
          <p:cNvCxnSpPr>
            <a:cxnSpLocks/>
          </p:cNvCxnSpPr>
          <p:nvPr/>
        </p:nvCxnSpPr>
        <p:spPr>
          <a:xfrm>
            <a:off x="3576484" y="3429000"/>
            <a:ext cx="1310664" cy="123149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6681299-DEA6-3FDA-7B12-E705B62780EA}"/>
              </a:ext>
            </a:extLst>
          </p:cNvPr>
          <p:cNvSpPr txBox="1"/>
          <p:nvPr/>
        </p:nvSpPr>
        <p:spPr>
          <a:xfrm>
            <a:off x="4161800" y="4794396"/>
            <a:ext cx="3463115" cy="369332"/>
          </a:xfrm>
          <a:prstGeom prst="rect">
            <a:avLst/>
          </a:prstGeom>
          <a:noFill/>
        </p:spPr>
        <p:txBody>
          <a:bodyPr wrap="square">
            <a:spAutoFit/>
          </a:bodyPr>
          <a:lstStyle/>
          <a:p>
            <a:r>
              <a:rPr lang="es-MX" b="1" i="0" dirty="0">
                <a:solidFill>
                  <a:srgbClr val="0070C0"/>
                </a:solidFill>
                <a:effectLst/>
                <a:latin typeface="Arial" panose="020B0604020202020204" pitchFamily="34" charset="0"/>
              </a:rPr>
              <a:t>La altura del lado Derecho</a:t>
            </a:r>
            <a:endParaRPr lang="es-AR" b="1" dirty="0">
              <a:solidFill>
                <a:srgbClr val="0070C0"/>
              </a:solidFill>
            </a:endParaRPr>
          </a:p>
        </p:txBody>
      </p:sp>
    </p:spTree>
    <p:extLst>
      <p:ext uri="{BB962C8B-B14F-4D97-AF65-F5344CB8AC3E}">
        <p14:creationId xmlns:p14="http://schemas.microsoft.com/office/powerpoint/2010/main" val="118986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3576484" y="432041"/>
            <a:ext cx="4520381" cy="369332"/>
          </a:xfrm>
          <a:prstGeom prst="rect">
            <a:avLst/>
          </a:prstGeom>
          <a:noFill/>
        </p:spPr>
        <p:txBody>
          <a:bodyPr wrap="square">
            <a:spAutoFit/>
          </a:bodyPr>
          <a:lstStyle/>
          <a:p>
            <a:r>
              <a:rPr lang="es-MX" b="1" i="0" dirty="0">
                <a:solidFill>
                  <a:srgbClr val="202122"/>
                </a:solidFill>
                <a:effectLst/>
                <a:latin typeface="Arial" panose="020B0604020202020204" pitchFamily="34" charset="0"/>
              </a:rPr>
              <a:t>lo máximo que pueden diferir es en 1</a:t>
            </a:r>
            <a:endParaRPr lang="es-AR" b="1" dirty="0"/>
          </a:p>
        </p:txBody>
      </p:sp>
      <p:pic>
        <p:nvPicPr>
          <p:cNvPr id="6" name="Imagen 5">
            <a:extLst>
              <a:ext uri="{FF2B5EF4-FFF2-40B4-BE49-F238E27FC236}">
                <a16:creationId xmlns:a16="http://schemas.microsoft.com/office/drawing/2014/main" id="{921BA702-82BF-E728-76A7-D70662CFB3CA}"/>
              </a:ext>
            </a:extLst>
          </p:cNvPr>
          <p:cNvPicPr>
            <a:picLocks noChangeAspect="1"/>
          </p:cNvPicPr>
          <p:nvPr/>
        </p:nvPicPr>
        <p:blipFill>
          <a:blip r:embed="rId3"/>
          <a:stretch>
            <a:fillRect/>
          </a:stretch>
        </p:blipFill>
        <p:spPr>
          <a:xfrm>
            <a:off x="1048881" y="2457593"/>
            <a:ext cx="2248095" cy="23852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1A634287-FA53-E309-C070-A09EB5603C90}"/>
              </a:ext>
            </a:extLst>
          </p:cNvPr>
          <p:cNvSpPr txBox="1"/>
          <p:nvPr/>
        </p:nvSpPr>
        <p:spPr>
          <a:xfrm>
            <a:off x="5047636" y="1392845"/>
            <a:ext cx="6098458"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A esto lo llamamos Factor de Equilibrio: </a:t>
            </a:r>
            <a:r>
              <a:rPr lang="es-MX" b="1" i="0" dirty="0">
                <a:solidFill>
                  <a:srgbClr val="202122"/>
                </a:solidFill>
                <a:effectLst/>
                <a:latin typeface="Arial" panose="020B0604020202020204" pitchFamily="34" charset="0"/>
              </a:rPr>
              <a:t>1, 0, -1</a:t>
            </a:r>
            <a:endParaRPr lang="es-AR" b="1" dirty="0"/>
          </a:p>
        </p:txBody>
      </p:sp>
      <p:cxnSp>
        <p:nvCxnSpPr>
          <p:cNvPr id="5" name="Conector recto 4">
            <a:extLst>
              <a:ext uri="{FF2B5EF4-FFF2-40B4-BE49-F238E27FC236}">
                <a16:creationId xmlns:a16="http://schemas.microsoft.com/office/drawing/2014/main" id="{E93DF625-F7FA-FC13-68CF-088D419D1F82}"/>
              </a:ext>
            </a:extLst>
          </p:cNvPr>
          <p:cNvCxnSpPr/>
          <p:nvPr/>
        </p:nvCxnSpPr>
        <p:spPr>
          <a:xfrm>
            <a:off x="324465" y="263451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8" name="Conector recto 7">
            <a:extLst>
              <a:ext uri="{FF2B5EF4-FFF2-40B4-BE49-F238E27FC236}">
                <a16:creationId xmlns:a16="http://schemas.microsoft.com/office/drawing/2014/main" id="{36EFB8FB-1098-94E9-F662-2CE45B491C30}"/>
              </a:ext>
            </a:extLst>
          </p:cNvPr>
          <p:cNvCxnSpPr/>
          <p:nvPr/>
        </p:nvCxnSpPr>
        <p:spPr>
          <a:xfrm>
            <a:off x="250723" y="332706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9" name="Conector recto 8">
            <a:extLst>
              <a:ext uri="{FF2B5EF4-FFF2-40B4-BE49-F238E27FC236}">
                <a16:creationId xmlns:a16="http://schemas.microsoft.com/office/drawing/2014/main" id="{D9293725-9B87-EBD4-9F5C-0E6471C75205}"/>
              </a:ext>
            </a:extLst>
          </p:cNvPr>
          <p:cNvCxnSpPr/>
          <p:nvPr/>
        </p:nvCxnSpPr>
        <p:spPr>
          <a:xfrm>
            <a:off x="324465" y="3967316"/>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0" name="Conector recto 9">
            <a:extLst>
              <a:ext uri="{FF2B5EF4-FFF2-40B4-BE49-F238E27FC236}">
                <a16:creationId xmlns:a16="http://schemas.microsoft.com/office/drawing/2014/main" id="{2E956C86-7B06-1CCF-862D-6C0B6C86FAD7}"/>
              </a:ext>
            </a:extLst>
          </p:cNvPr>
          <p:cNvCxnSpPr/>
          <p:nvPr/>
        </p:nvCxnSpPr>
        <p:spPr>
          <a:xfrm>
            <a:off x="324465" y="466049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5" name="Conector recto de flecha 14">
            <a:extLst>
              <a:ext uri="{FF2B5EF4-FFF2-40B4-BE49-F238E27FC236}">
                <a16:creationId xmlns:a16="http://schemas.microsoft.com/office/drawing/2014/main" id="{81F51C7C-BD46-992F-AEB4-EB92137420C6}"/>
              </a:ext>
            </a:extLst>
          </p:cNvPr>
          <p:cNvCxnSpPr/>
          <p:nvPr/>
        </p:nvCxnSpPr>
        <p:spPr>
          <a:xfrm>
            <a:off x="527255" y="2634510"/>
            <a:ext cx="0" cy="202598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DF7D57BF-5C28-3C6D-6FED-8BC79546BBA0}"/>
              </a:ext>
            </a:extLst>
          </p:cNvPr>
          <p:cNvCxnSpPr>
            <a:cxnSpLocks/>
          </p:cNvCxnSpPr>
          <p:nvPr/>
        </p:nvCxnSpPr>
        <p:spPr>
          <a:xfrm>
            <a:off x="3524865" y="2634510"/>
            <a:ext cx="0" cy="133280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36C8496B-E41A-9574-F9EC-700A3116A1A5}"/>
              </a:ext>
            </a:extLst>
          </p:cNvPr>
          <p:cNvSpPr txBox="1"/>
          <p:nvPr/>
        </p:nvSpPr>
        <p:spPr>
          <a:xfrm>
            <a:off x="250723" y="5364936"/>
            <a:ext cx="2781818" cy="646331"/>
          </a:xfrm>
          <a:prstGeom prst="rect">
            <a:avLst/>
          </a:prstGeom>
          <a:noFill/>
        </p:spPr>
        <p:txBody>
          <a:bodyPr wrap="square">
            <a:spAutoFit/>
          </a:bodyPr>
          <a:lstStyle/>
          <a:p>
            <a:pPr algn="ctr"/>
            <a:r>
              <a:rPr lang="es-MX" b="1" i="0" dirty="0">
                <a:solidFill>
                  <a:schemeClr val="accent2">
                    <a:lumMod val="75000"/>
                  </a:schemeClr>
                </a:solidFill>
                <a:effectLst/>
                <a:latin typeface="Arial" panose="020B0604020202020204" pitchFamily="34" charset="0"/>
              </a:rPr>
              <a:t>La altura del lado izquierdo </a:t>
            </a:r>
            <a:endParaRPr lang="es-AR" b="1" dirty="0">
              <a:solidFill>
                <a:schemeClr val="accent2">
                  <a:lumMod val="75000"/>
                </a:schemeClr>
              </a:solidFill>
            </a:endParaRPr>
          </a:p>
        </p:txBody>
      </p:sp>
      <p:cxnSp>
        <p:nvCxnSpPr>
          <p:cNvPr id="20" name="Conector recto de flecha 19">
            <a:extLst>
              <a:ext uri="{FF2B5EF4-FFF2-40B4-BE49-F238E27FC236}">
                <a16:creationId xmlns:a16="http://schemas.microsoft.com/office/drawing/2014/main" id="{7098034B-B867-247A-8180-8A0B94732AE9}"/>
              </a:ext>
            </a:extLst>
          </p:cNvPr>
          <p:cNvCxnSpPr>
            <a:cxnSpLocks/>
            <a:endCxn id="19" idx="0"/>
          </p:cNvCxnSpPr>
          <p:nvPr/>
        </p:nvCxnSpPr>
        <p:spPr>
          <a:xfrm>
            <a:off x="734518" y="4407108"/>
            <a:ext cx="907114" cy="95782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3" name="Conector recto de flecha 22">
            <a:extLst>
              <a:ext uri="{FF2B5EF4-FFF2-40B4-BE49-F238E27FC236}">
                <a16:creationId xmlns:a16="http://schemas.microsoft.com/office/drawing/2014/main" id="{CD0A8E03-6D30-29FB-0EEC-404C44EFDF71}"/>
              </a:ext>
            </a:extLst>
          </p:cNvPr>
          <p:cNvCxnSpPr>
            <a:cxnSpLocks/>
          </p:cNvCxnSpPr>
          <p:nvPr/>
        </p:nvCxnSpPr>
        <p:spPr>
          <a:xfrm>
            <a:off x="3576484" y="3429000"/>
            <a:ext cx="1310664" cy="123149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6681299-DEA6-3FDA-7B12-E705B62780EA}"/>
              </a:ext>
            </a:extLst>
          </p:cNvPr>
          <p:cNvSpPr txBox="1"/>
          <p:nvPr/>
        </p:nvSpPr>
        <p:spPr>
          <a:xfrm>
            <a:off x="4161801" y="4794396"/>
            <a:ext cx="3468192" cy="369332"/>
          </a:xfrm>
          <a:prstGeom prst="rect">
            <a:avLst/>
          </a:prstGeom>
          <a:noFill/>
        </p:spPr>
        <p:txBody>
          <a:bodyPr wrap="square">
            <a:spAutoFit/>
          </a:bodyPr>
          <a:lstStyle/>
          <a:p>
            <a:r>
              <a:rPr lang="es-MX" b="1" i="0" dirty="0">
                <a:solidFill>
                  <a:srgbClr val="0070C0"/>
                </a:solidFill>
                <a:effectLst/>
                <a:latin typeface="Arial" panose="020B0604020202020204" pitchFamily="34" charset="0"/>
              </a:rPr>
              <a:t>La altura del lado Derecho</a:t>
            </a:r>
            <a:endParaRPr lang="es-AR" b="1" dirty="0">
              <a:solidFill>
                <a:srgbClr val="0070C0"/>
              </a:solidFill>
            </a:endParaRPr>
          </a:p>
        </p:txBody>
      </p:sp>
      <p:sp>
        <p:nvSpPr>
          <p:cNvPr id="2" name="CuadroTexto 1">
            <a:extLst>
              <a:ext uri="{FF2B5EF4-FFF2-40B4-BE49-F238E27FC236}">
                <a16:creationId xmlns:a16="http://schemas.microsoft.com/office/drawing/2014/main" id="{28533753-219A-DA5D-4C5B-E2A3AF9C5265}"/>
              </a:ext>
            </a:extLst>
          </p:cNvPr>
          <p:cNvSpPr txBox="1"/>
          <p:nvPr/>
        </p:nvSpPr>
        <p:spPr>
          <a:xfrm>
            <a:off x="4291781" y="2010053"/>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Tree>
    <p:extLst>
      <p:ext uri="{BB962C8B-B14F-4D97-AF65-F5344CB8AC3E}">
        <p14:creationId xmlns:p14="http://schemas.microsoft.com/office/powerpoint/2010/main" val="324603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3576484" y="432041"/>
            <a:ext cx="4520381" cy="369332"/>
          </a:xfrm>
          <a:prstGeom prst="rect">
            <a:avLst/>
          </a:prstGeom>
          <a:noFill/>
        </p:spPr>
        <p:txBody>
          <a:bodyPr wrap="square">
            <a:spAutoFit/>
          </a:bodyPr>
          <a:lstStyle/>
          <a:p>
            <a:r>
              <a:rPr lang="es-MX" b="1" i="0" dirty="0">
                <a:solidFill>
                  <a:srgbClr val="202122"/>
                </a:solidFill>
                <a:effectLst/>
                <a:latin typeface="Arial" panose="020B0604020202020204" pitchFamily="34" charset="0"/>
              </a:rPr>
              <a:t>lo máximo que pueden diferir es en 1</a:t>
            </a:r>
            <a:endParaRPr lang="es-AR" b="1" dirty="0"/>
          </a:p>
        </p:txBody>
      </p:sp>
      <p:pic>
        <p:nvPicPr>
          <p:cNvPr id="6" name="Imagen 5">
            <a:extLst>
              <a:ext uri="{FF2B5EF4-FFF2-40B4-BE49-F238E27FC236}">
                <a16:creationId xmlns:a16="http://schemas.microsoft.com/office/drawing/2014/main" id="{921BA702-82BF-E728-76A7-D70662CFB3CA}"/>
              </a:ext>
            </a:extLst>
          </p:cNvPr>
          <p:cNvPicPr>
            <a:picLocks noChangeAspect="1"/>
          </p:cNvPicPr>
          <p:nvPr/>
        </p:nvPicPr>
        <p:blipFill>
          <a:blip r:embed="rId3"/>
          <a:stretch>
            <a:fillRect/>
          </a:stretch>
        </p:blipFill>
        <p:spPr>
          <a:xfrm>
            <a:off x="1122622" y="2194719"/>
            <a:ext cx="4041058" cy="42876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1A634287-FA53-E309-C070-A09EB5603C90}"/>
              </a:ext>
            </a:extLst>
          </p:cNvPr>
          <p:cNvSpPr txBox="1"/>
          <p:nvPr/>
        </p:nvSpPr>
        <p:spPr>
          <a:xfrm>
            <a:off x="5047636" y="1392845"/>
            <a:ext cx="6098458"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A esto lo llamamos Factor de Equilibrio: </a:t>
            </a:r>
            <a:r>
              <a:rPr lang="es-MX" b="1" i="0" dirty="0">
                <a:solidFill>
                  <a:srgbClr val="202122"/>
                </a:solidFill>
                <a:effectLst/>
                <a:latin typeface="Arial" panose="020B0604020202020204" pitchFamily="34" charset="0"/>
              </a:rPr>
              <a:t>1, 0, -1</a:t>
            </a:r>
            <a:endParaRPr lang="es-AR" b="1" dirty="0"/>
          </a:p>
        </p:txBody>
      </p:sp>
      <p:cxnSp>
        <p:nvCxnSpPr>
          <p:cNvPr id="5" name="Conector recto 4">
            <a:extLst>
              <a:ext uri="{FF2B5EF4-FFF2-40B4-BE49-F238E27FC236}">
                <a16:creationId xmlns:a16="http://schemas.microsoft.com/office/drawing/2014/main" id="{E93DF625-F7FA-FC13-68CF-088D419D1F82}"/>
              </a:ext>
            </a:extLst>
          </p:cNvPr>
          <p:cNvCxnSpPr/>
          <p:nvPr/>
        </p:nvCxnSpPr>
        <p:spPr>
          <a:xfrm>
            <a:off x="1122622" y="2379385"/>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2" name="CuadroTexto 1">
            <a:extLst>
              <a:ext uri="{FF2B5EF4-FFF2-40B4-BE49-F238E27FC236}">
                <a16:creationId xmlns:a16="http://schemas.microsoft.com/office/drawing/2014/main" id="{28533753-219A-DA5D-4C5B-E2A3AF9C5265}"/>
              </a:ext>
            </a:extLst>
          </p:cNvPr>
          <p:cNvSpPr txBox="1"/>
          <p:nvPr/>
        </p:nvSpPr>
        <p:spPr>
          <a:xfrm>
            <a:off x="5047636" y="1860335"/>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cxnSp>
        <p:nvCxnSpPr>
          <p:cNvPr id="3" name="Conector recto 2">
            <a:extLst>
              <a:ext uri="{FF2B5EF4-FFF2-40B4-BE49-F238E27FC236}">
                <a16:creationId xmlns:a16="http://schemas.microsoft.com/office/drawing/2014/main" id="{C5F19249-6389-D69A-95C0-012202EBD82F}"/>
              </a:ext>
            </a:extLst>
          </p:cNvPr>
          <p:cNvCxnSpPr/>
          <p:nvPr/>
        </p:nvCxnSpPr>
        <p:spPr>
          <a:xfrm>
            <a:off x="1122622" y="342900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1" name="Conector recto 10">
            <a:extLst>
              <a:ext uri="{FF2B5EF4-FFF2-40B4-BE49-F238E27FC236}">
                <a16:creationId xmlns:a16="http://schemas.microsoft.com/office/drawing/2014/main" id="{CD64A04D-ABE8-A9DF-4EED-057C6ED143CF}"/>
              </a:ext>
            </a:extLst>
          </p:cNvPr>
          <p:cNvCxnSpPr/>
          <p:nvPr/>
        </p:nvCxnSpPr>
        <p:spPr>
          <a:xfrm>
            <a:off x="1006578" y="4594122"/>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2" name="Conector recto 11">
            <a:extLst>
              <a:ext uri="{FF2B5EF4-FFF2-40B4-BE49-F238E27FC236}">
                <a16:creationId xmlns:a16="http://schemas.microsoft.com/office/drawing/2014/main" id="{FC052461-C447-5B50-3C4F-9B769CE6C989}"/>
              </a:ext>
            </a:extLst>
          </p:cNvPr>
          <p:cNvCxnSpPr/>
          <p:nvPr/>
        </p:nvCxnSpPr>
        <p:spPr>
          <a:xfrm>
            <a:off x="1006578" y="5641257"/>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8" name="CuadroTexto 7">
            <a:extLst>
              <a:ext uri="{FF2B5EF4-FFF2-40B4-BE49-F238E27FC236}">
                <a16:creationId xmlns:a16="http://schemas.microsoft.com/office/drawing/2014/main" id="{07B47764-17FD-5B19-7792-DD58AD944D97}"/>
              </a:ext>
            </a:extLst>
          </p:cNvPr>
          <p:cNvSpPr txBox="1"/>
          <p:nvPr/>
        </p:nvSpPr>
        <p:spPr>
          <a:xfrm>
            <a:off x="6279874" y="3519186"/>
            <a:ext cx="4520381" cy="646331"/>
          </a:xfrm>
          <a:prstGeom prst="rect">
            <a:avLst/>
          </a:prstGeom>
          <a:noFill/>
        </p:spPr>
        <p:txBody>
          <a:bodyPr wrap="square">
            <a:spAutoFit/>
          </a:bodyPr>
          <a:lstStyle/>
          <a:p>
            <a:r>
              <a:rPr lang="es-MX" b="1" i="0" dirty="0">
                <a:solidFill>
                  <a:srgbClr val="202122"/>
                </a:solidFill>
                <a:effectLst/>
                <a:latin typeface="Arial" panose="020B0604020202020204" pitchFamily="34" charset="0"/>
              </a:rPr>
              <a:t>Aquí calculemos!!!! juntos los Factores de Equilibrio de este Árbol</a:t>
            </a:r>
            <a:endParaRPr lang="es-AR" b="1" dirty="0"/>
          </a:p>
        </p:txBody>
      </p:sp>
    </p:spTree>
    <p:extLst>
      <p:ext uri="{BB962C8B-B14F-4D97-AF65-F5344CB8AC3E}">
        <p14:creationId xmlns:p14="http://schemas.microsoft.com/office/powerpoint/2010/main" val="220304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3576484" y="432041"/>
            <a:ext cx="4520381" cy="369332"/>
          </a:xfrm>
          <a:prstGeom prst="rect">
            <a:avLst/>
          </a:prstGeom>
          <a:noFill/>
        </p:spPr>
        <p:txBody>
          <a:bodyPr wrap="square">
            <a:spAutoFit/>
          </a:bodyPr>
          <a:lstStyle/>
          <a:p>
            <a:r>
              <a:rPr lang="es-MX" b="1" i="0" dirty="0">
                <a:solidFill>
                  <a:srgbClr val="202122"/>
                </a:solidFill>
                <a:effectLst/>
                <a:latin typeface="Arial" panose="020B0604020202020204" pitchFamily="34" charset="0"/>
              </a:rPr>
              <a:t>lo máximo que pueden diferir es en 1</a:t>
            </a:r>
            <a:endParaRPr lang="es-AR" b="1" dirty="0"/>
          </a:p>
        </p:txBody>
      </p:sp>
      <p:pic>
        <p:nvPicPr>
          <p:cNvPr id="6" name="Imagen 5">
            <a:extLst>
              <a:ext uri="{FF2B5EF4-FFF2-40B4-BE49-F238E27FC236}">
                <a16:creationId xmlns:a16="http://schemas.microsoft.com/office/drawing/2014/main" id="{921BA702-82BF-E728-76A7-D70662CFB3CA}"/>
              </a:ext>
            </a:extLst>
          </p:cNvPr>
          <p:cNvPicPr>
            <a:picLocks noChangeAspect="1"/>
          </p:cNvPicPr>
          <p:nvPr/>
        </p:nvPicPr>
        <p:blipFill>
          <a:blip r:embed="rId2"/>
          <a:stretch>
            <a:fillRect/>
          </a:stretch>
        </p:blipFill>
        <p:spPr>
          <a:xfrm>
            <a:off x="1122622" y="2194719"/>
            <a:ext cx="4041058" cy="42876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uadroTexto 6">
            <a:extLst>
              <a:ext uri="{FF2B5EF4-FFF2-40B4-BE49-F238E27FC236}">
                <a16:creationId xmlns:a16="http://schemas.microsoft.com/office/drawing/2014/main" id="{1A634287-FA53-E309-C070-A09EB5603C90}"/>
              </a:ext>
            </a:extLst>
          </p:cNvPr>
          <p:cNvSpPr txBox="1"/>
          <p:nvPr/>
        </p:nvSpPr>
        <p:spPr>
          <a:xfrm>
            <a:off x="5047636" y="1392845"/>
            <a:ext cx="6098458"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A esto lo llamamos Factor de Equilibrio: </a:t>
            </a:r>
            <a:r>
              <a:rPr lang="es-MX" b="1" i="0" dirty="0">
                <a:solidFill>
                  <a:srgbClr val="202122"/>
                </a:solidFill>
                <a:effectLst/>
                <a:latin typeface="Arial" panose="020B0604020202020204" pitchFamily="34" charset="0"/>
              </a:rPr>
              <a:t>1, 0, -1</a:t>
            </a:r>
            <a:endParaRPr lang="es-AR" b="1" dirty="0"/>
          </a:p>
        </p:txBody>
      </p:sp>
      <p:cxnSp>
        <p:nvCxnSpPr>
          <p:cNvPr id="5" name="Conector recto 4">
            <a:extLst>
              <a:ext uri="{FF2B5EF4-FFF2-40B4-BE49-F238E27FC236}">
                <a16:creationId xmlns:a16="http://schemas.microsoft.com/office/drawing/2014/main" id="{E93DF625-F7FA-FC13-68CF-088D419D1F82}"/>
              </a:ext>
            </a:extLst>
          </p:cNvPr>
          <p:cNvCxnSpPr/>
          <p:nvPr/>
        </p:nvCxnSpPr>
        <p:spPr>
          <a:xfrm>
            <a:off x="1122622" y="2379385"/>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2" name="CuadroTexto 1">
            <a:extLst>
              <a:ext uri="{FF2B5EF4-FFF2-40B4-BE49-F238E27FC236}">
                <a16:creationId xmlns:a16="http://schemas.microsoft.com/office/drawing/2014/main" id="{28533753-219A-DA5D-4C5B-E2A3AF9C5265}"/>
              </a:ext>
            </a:extLst>
          </p:cNvPr>
          <p:cNvSpPr txBox="1"/>
          <p:nvPr/>
        </p:nvSpPr>
        <p:spPr>
          <a:xfrm>
            <a:off x="5047636" y="2229930"/>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cxnSp>
        <p:nvCxnSpPr>
          <p:cNvPr id="3" name="Conector recto 2">
            <a:extLst>
              <a:ext uri="{FF2B5EF4-FFF2-40B4-BE49-F238E27FC236}">
                <a16:creationId xmlns:a16="http://schemas.microsoft.com/office/drawing/2014/main" id="{C5F19249-6389-D69A-95C0-012202EBD82F}"/>
              </a:ext>
            </a:extLst>
          </p:cNvPr>
          <p:cNvCxnSpPr/>
          <p:nvPr/>
        </p:nvCxnSpPr>
        <p:spPr>
          <a:xfrm>
            <a:off x="1122622" y="3429000"/>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1" name="Conector recto 10">
            <a:extLst>
              <a:ext uri="{FF2B5EF4-FFF2-40B4-BE49-F238E27FC236}">
                <a16:creationId xmlns:a16="http://schemas.microsoft.com/office/drawing/2014/main" id="{CD64A04D-ABE8-A9DF-4EED-057C6ED143CF}"/>
              </a:ext>
            </a:extLst>
          </p:cNvPr>
          <p:cNvCxnSpPr/>
          <p:nvPr/>
        </p:nvCxnSpPr>
        <p:spPr>
          <a:xfrm>
            <a:off x="1006578" y="4594122"/>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12" name="Conector recto 11">
            <a:extLst>
              <a:ext uri="{FF2B5EF4-FFF2-40B4-BE49-F238E27FC236}">
                <a16:creationId xmlns:a16="http://schemas.microsoft.com/office/drawing/2014/main" id="{FC052461-C447-5B50-3C4F-9B769CE6C989}"/>
              </a:ext>
            </a:extLst>
          </p:cNvPr>
          <p:cNvCxnSpPr/>
          <p:nvPr/>
        </p:nvCxnSpPr>
        <p:spPr>
          <a:xfrm>
            <a:off x="1006578" y="5641257"/>
            <a:ext cx="4041058" cy="0"/>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8" name="CuadroTexto 7">
            <a:extLst>
              <a:ext uri="{FF2B5EF4-FFF2-40B4-BE49-F238E27FC236}">
                <a16:creationId xmlns:a16="http://schemas.microsoft.com/office/drawing/2014/main" id="{3CF1D086-2A69-4B51-DC51-88185FA72E4E}"/>
              </a:ext>
            </a:extLst>
          </p:cNvPr>
          <p:cNvSpPr txBox="1"/>
          <p:nvPr/>
        </p:nvSpPr>
        <p:spPr>
          <a:xfrm>
            <a:off x="1873045" y="6297684"/>
            <a:ext cx="442452" cy="369332"/>
          </a:xfrm>
          <a:prstGeom prst="rect">
            <a:avLst/>
          </a:prstGeom>
          <a:noFill/>
        </p:spPr>
        <p:txBody>
          <a:bodyPr wrap="square" rtlCol="0">
            <a:spAutoFit/>
          </a:bodyPr>
          <a:lstStyle/>
          <a:p>
            <a:pPr algn="ctr"/>
            <a:r>
              <a:rPr lang="es-AR" b="1" dirty="0">
                <a:solidFill>
                  <a:srgbClr val="0070C0"/>
                </a:solidFill>
              </a:rPr>
              <a:t>0</a:t>
            </a:r>
          </a:p>
        </p:txBody>
      </p:sp>
      <p:sp>
        <p:nvSpPr>
          <p:cNvPr id="9" name="CuadroTexto 8">
            <a:extLst>
              <a:ext uri="{FF2B5EF4-FFF2-40B4-BE49-F238E27FC236}">
                <a16:creationId xmlns:a16="http://schemas.microsoft.com/office/drawing/2014/main" id="{AC186C2A-1142-335F-13C1-6C6EA45BA6E4}"/>
              </a:ext>
            </a:extLst>
          </p:cNvPr>
          <p:cNvSpPr txBox="1"/>
          <p:nvPr/>
        </p:nvSpPr>
        <p:spPr>
          <a:xfrm>
            <a:off x="2623468" y="6297684"/>
            <a:ext cx="442452" cy="369332"/>
          </a:xfrm>
          <a:prstGeom prst="rect">
            <a:avLst/>
          </a:prstGeom>
          <a:noFill/>
        </p:spPr>
        <p:txBody>
          <a:bodyPr wrap="square" rtlCol="0">
            <a:spAutoFit/>
          </a:bodyPr>
          <a:lstStyle/>
          <a:p>
            <a:pPr algn="ctr"/>
            <a:r>
              <a:rPr lang="es-AR" b="1" dirty="0">
                <a:solidFill>
                  <a:srgbClr val="0070C0"/>
                </a:solidFill>
              </a:rPr>
              <a:t>0</a:t>
            </a:r>
          </a:p>
        </p:txBody>
      </p:sp>
      <p:sp>
        <p:nvSpPr>
          <p:cNvPr id="10" name="CuadroTexto 9">
            <a:extLst>
              <a:ext uri="{FF2B5EF4-FFF2-40B4-BE49-F238E27FC236}">
                <a16:creationId xmlns:a16="http://schemas.microsoft.com/office/drawing/2014/main" id="{96690EBD-2331-D966-E790-89B45B6CA36F}"/>
              </a:ext>
            </a:extLst>
          </p:cNvPr>
          <p:cNvSpPr txBox="1"/>
          <p:nvPr/>
        </p:nvSpPr>
        <p:spPr>
          <a:xfrm>
            <a:off x="2402242" y="5087259"/>
            <a:ext cx="442452" cy="369332"/>
          </a:xfrm>
          <a:prstGeom prst="rect">
            <a:avLst/>
          </a:prstGeom>
          <a:noFill/>
        </p:spPr>
        <p:txBody>
          <a:bodyPr wrap="square" rtlCol="0">
            <a:spAutoFit/>
          </a:bodyPr>
          <a:lstStyle/>
          <a:p>
            <a:pPr algn="ctr"/>
            <a:r>
              <a:rPr lang="es-AR" b="1" dirty="0">
                <a:solidFill>
                  <a:srgbClr val="0070C0"/>
                </a:solidFill>
              </a:rPr>
              <a:t>1</a:t>
            </a:r>
          </a:p>
        </p:txBody>
      </p:sp>
      <p:sp>
        <p:nvSpPr>
          <p:cNvPr id="13" name="CuadroTexto 12">
            <a:extLst>
              <a:ext uri="{FF2B5EF4-FFF2-40B4-BE49-F238E27FC236}">
                <a16:creationId xmlns:a16="http://schemas.microsoft.com/office/drawing/2014/main" id="{12AD62B2-A64A-2DD8-FF95-E60B7232A025}"/>
              </a:ext>
            </a:extLst>
          </p:cNvPr>
          <p:cNvSpPr txBox="1"/>
          <p:nvPr/>
        </p:nvSpPr>
        <p:spPr>
          <a:xfrm>
            <a:off x="3128341" y="5154840"/>
            <a:ext cx="442452" cy="369332"/>
          </a:xfrm>
          <a:prstGeom prst="rect">
            <a:avLst/>
          </a:prstGeom>
          <a:noFill/>
        </p:spPr>
        <p:txBody>
          <a:bodyPr wrap="square" rtlCol="0">
            <a:spAutoFit/>
          </a:bodyPr>
          <a:lstStyle/>
          <a:p>
            <a:pPr algn="ctr"/>
            <a:r>
              <a:rPr lang="es-AR" b="1" dirty="0">
                <a:solidFill>
                  <a:srgbClr val="0070C0"/>
                </a:solidFill>
              </a:rPr>
              <a:t>0</a:t>
            </a:r>
          </a:p>
        </p:txBody>
      </p:sp>
      <p:sp>
        <p:nvSpPr>
          <p:cNvPr id="14" name="CuadroTexto 13">
            <a:extLst>
              <a:ext uri="{FF2B5EF4-FFF2-40B4-BE49-F238E27FC236}">
                <a16:creationId xmlns:a16="http://schemas.microsoft.com/office/drawing/2014/main" id="{D7F77C0B-A6E4-05E8-9E79-86C54C653A94}"/>
              </a:ext>
            </a:extLst>
          </p:cNvPr>
          <p:cNvSpPr txBox="1"/>
          <p:nvPr/>
        </p:nvSpPr>
        <p:spPr>
          <a:xfrm>
            <a:off x="3467492" y="515484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6" name="CuadroTexto 15">
            <a:extLst>
              <a:ext uri="{FF2B5EF4-FFF2-40B4-BE49-F238E27FC236}">
                <a16:creationId xmlns:a16="http://schemas.microsoft.com/office/drawing/2014/main" id="{466E9129-79E2-FEEA-4B9C-16676797275B}"/>
              </a:ext>
            </a:extLst>
          </p:cNvPr>
          <p:cNvSpPr txBox="1"/>
          <p:nvPr/>
        </p:nvSpPr>
        <p:spPr>
          <a:xfrm>
            <a:off x="4124314" y="5154840"/>
            <a:ext cx="442452" cy="369332"/>
          </a:xfrm>
          <a:prstGeom prst="rect">
            <a:avLst/>
          </a:prstGeom>
          <a:noFill/>
        </p:spPr>
        <p:txBody>
          <a:bodyPr wrap="square" rtlCol="0">
            <a:spAutoFit/>
          </a:bodyPr>
          <a:lstStyle/>
          <a:p>
            <a:pPr algn="ctr"/>
            <a:r>
              <a:rPr lang="es-AR" b="1" dirty="0">
                <a:solidFill>
                  <a:srgbClr val="FF0000"/>
                </a:solidFill>
              </a:rPr>
              <a:t>0</a:t>
            </a:r>
          </a:p>
        </p:txBody>
      </p:sp>
      <p:sp>
        <p:nvSpPr>
          <p:cNvPr id="18" name="CuadroTexto 17">
            <a:extLst>
              <a:ext uri="{FF2B5EF4-FFF2-40B4-BE49-F238E27FC236}">
                <a16:creationId xmlns:a16="http://schemas.microsoft.com/office/drawing/2014/main" id="{84CDD94A-5702-9087-6DFE-69159B3697C7}"/>
              </a:ext>
            </a:extLst>
          </p:cNvPr>
          <p:cNvSpPr txBox="1"/>
          <p:nvPr/>
        </p:nvSpPr>
        <p:spPr>
          <a:xfrm>
            <a:off x="3909944" y="3974658"/>
            <a:ext cx="442452" cy="369332"/>
          </a:xfrm>
          <a:prstGeom prst="rect">
            <a:avLst/>
          </a:prstGeom>
          <a:noFill/>
        </p:spPr>
        <p:txBody>
          <a:bodyPr wrap="square" rtlCol="0">
            <a:spAutoFit/>
          </a:bodyPr>
          <a:lstStyle/>
          <a:p>
            <a:pPr algn="ctr"/>
            <a:r>
              <a:rPr lang="es-AR" b="1" dirty="0">
                <a:solidFill>
                  <a:srgbClr val="FF0000"/>
                </a:solidFill>
              </a:rPr>
              <a:t>1</a:t>
            </a:r>
          </a:p>
        </p:txBody>
      </p:sp>
      <p:sp>
        <p:nvSpPr>
          <p:cNvPr id="19" name="CuadroTexto 18">
            <a:extLst>
              <a:ext uri="{FF2B5EF4-FFF2-40B4-BE49-F238E27FC236}">
                <a16:creationId xmlns:a16="http://schemas.microsoft.com/office/drawing/2014/main" id="{0454ACF7-884E-D421-0344-ACF35599DB07}"/>
              </a:ext>
            </a:extLst>
          </p:cNvPr>
          <p:cNvSpPr txBox="1"/>
          <p:nvPr/>
        </p:nvSpPr>
        <p:spPr>
          <a:xfrm>
            <a:off x="4721228" y="3974658"/>
            <a:ext cx="442452" cy="369332"/>
          </a:xfrm>
          <a:prstGeom prst="rect">
            <a:avLst/>
          </a:prstGeom>
          <a:noFill/>
        </p:spPr>
        <p:txBody>
          <a:bodyPr wrap="square" rtlCol="0">
            <a:spAutoFit/>
          </a:bodyPr>
          <a:lstStyle/>
          <a:p>
            <a:pPr algn="ctr"/>
            <a:r>
              <a:rPr lang="es-AR" b="1" dirty="0">
                <a:solidFill>
                  <a:srgbClr val="FF0000"/>
                </a:solidFill>
              </a:rPr>
              <a:t>0</a:t>
            </a:r>
          </a:p>
        </p:txBody>
      </p:sp>
      <p:sp>
        <p:nvSpPr>
          <p:cNvPr id="20" name="CuadroTexto 19">
            <a:extLst>
              <a:ext uri="{FF2B5EF4-FFF2-40B4-BE49-F238E27FC236}">
                <a16:creationId xmlns:a16="http://schemas.microsoft.com/office/drawing/2014/main" id="{D90151DA-AA59-CAAF-D42C-960CBB554B65}"/>
              </a:ext>
            </a:extLst>
          </p:cNvPr>
          <p:cNvSpPr txBox="1"/>
          <p:nvPr/>
        </p:nvSpPr>
        <p:spPr>
          <a:xfrm>
            <a:off x="1666568" y="4020001"/>
            <a:ext cx="442452" cy="369332"/>
          </a:xfrm>
          <a:prstGeom prst="rect">
            <a:avLst/>
          </a:prstGeom>
          <a:noFill/>
        </p:spPr>
        <p:txBody>
          <a:bodyPr wrap="square" rtlCol="0">
            <a:spAutoFit/>
          </a:bodyPr>
          <a:lstStyle/>
          <a:p>
            <a:pPr algn="ctr"/>
            <a:r>
              <a:rPr lang="es-AR" b="1" dirty="0">
                <a:solidFill>
                  <a:srgbClr val="0070C0"/>
                </a:solidFill>
              </a:rPr>
              <a:t>1</a:t>
            </a:r>
          </a:p>
        </p:txBody>
      </p:sp>
      <p:sp>
        <p:nvSpPr>
          <p:cNvPr id="21" name="CuadroTexto 20">
            <a:extLst>
              <a:ext uri="{FF2B5EF4-FFF2-40B4-BE49-F238E27FC236}">
                <a16:creationId xmlns:a16="http://schemas.microsoft.com/office/drawing/2014/main" id="{03AE950E-ED83-494F-6607-91F9947863B9}"/>
              </a:ext>
            </a:extLst>
          </p:cNvPr>
          <p:cNvSpPr txBox="1"/>
          <p:nvPr/>
        </p:nvSpPr>
        <p:spPr>
          <a:xfrm>
            <a:off x="2416991" y="4020001"/>
            <a:ext cx="442452" cy="369332"/>
          </a:xfrm>
          <a:prstGeom prst="rect">
            <a:avLst/>
          </a:prstGeom>
          <a:noFill/>
        </p:spPr>
        <p:txBody>
          <a:bodyPr wrap="square" rtlCol="0">
            <a:spAutoFit/>
          </a:bodyPr>
          <a:lstStyle/>
          <a:p>
            <a:pPr algn="ctr"/>
            <a:r>
              <a:rPr lang="es-AR" b="1" dirty="0">
                <a:solidFill>
                  <a:srgbClr val="0070C0"/>
                </a:solidFill>
              </a:rPr>
              <a:t>2</a:t>
            </a:r>
          </a:p>
        </p:txBody>
      </p:sp>
      <p:sp>
        <p:nvSpPr>
          <p:cNvPr id="22" name="CuadroTexto 21">
            <a:extLst>
              <a:ext uri="{FF2B5EF4-FFF2-40B4-BE49-F238E27FC236}">
                <a16:creationId xmlns:a16="http://schemas.microsoft.com/office/drawing/2014/main" id="{D7760428-9E5C-FECE-45C2-2046A5D56B0F}"/>
              </a:ext>
            </a:extLst>
          </p:cNvPr>
          <p:cNvSpPr txBox="1"/>
          <p:nvPr/>
        </p:nvSpPr>
        <p:spPr>
          <a:xfrm>
            <a:off x="916145" y="5273986"/>
            <a:ext cx="442452" cy="369332"/>
          </a:xfrm>
          <a:prstGeom prst="rect">
            <a:avLst/>
          </a:prstGeom>
          <a:noFill/>
        </p:spPr>
        <p:txBody>
          <a:bodyPr wrap="square" rtlCol="0">
            <a:spAutoFit/>
          </a:bodyPr>
          <a:lstStyle/>
          <a:p>
            <a:pPr algn="ctr"/>
            <a:r>
              <a:rPr lang="es-AR" b="1" dirty="0">
                <a:solidFill>
                  <a:srgbClr val="0070C0"/>
                </a:solidFill>
              </a:rPr>
              <a:t>0</a:t>
            </a:r>
          </a:p>
        </p:txBody>
      </p:sp>
      <p:sp>
        <p:nvSpPr>
          <p:cNvPr id="23" name="CuadroTexto 22">
            <a:extLst>
              <a:ext uri="{FF2B5EF4-FFF2-40B4-BE49-F238E27FC236}">
                <a16:creationId xmlns:a16="http://schemas.microsoft.com/office/drawing/2014/main" id="{7D47EA73-AE16-9028-F0B6-8781AF30F007}"/>
              </a:ext>
            </a:extLst>
          </p:cNvPr>
          <p:cNvSpPr txBox="1"/>
          <p:nvPr/>
        </p:nvSpPr>
        <p:spPr>
          <a:xfrm>
            <a:off x="1666568" y="5273986"/>
            <a:ext cx="442452" cy="369332"/>
          </a:xfrm>
          <a:prstGeom prst="rect">
            <a:avLst/>
          </a:prstGeom>
          <a:noFill/>
        </p:spPr>
        <p:txBody>
          <a:bodyPr wrap="square" rtlCol="0">
            <a:spAutoFit/>
          </a:bodyPr>
          <a:lstStyle/>
          <a:p>
            <a:pPr algn="ctr"/>
            <a:r>
              <a:rPr lang="es-AR" b="1" dirty="0">
                <a:solidFill>
                  <a:srgbClr val="0070C0"/>
                </a:solidFill>
              </a:rPr>
              <a:t>0</a:t>
            </a:r>
          </a:p>
        </p:txBody>
      </p:sp>
      <p:sp>
        <p:nvSpPr>
          <p:cNvPr id="24" name="CuadroTexto 23">
            <a:extLst>
              <a:ext uri="{FF2B5EF4-FFF2-40B4-BE49-F238E27FC236}">
                <a16:creationId xmlns:a16="http://schemas.microsoft.com/office/drawing/2014/main" id="{0C6355FE-80E6-349B-7393-8E35624F246D}"/>
              </a:ext>
            </a:extLst>
          </p:cNvPr>
          <p:cNvSpPr txBox="1"/>
          <p:nvPr/>
        </p:nvSpPr>
        <p:spPr>
          <a:xfrm>
            <a:off x="2623468" y="2883443"/>
            <a:ext cx="442452" cy="369332"/>
          </a:xfrm>
          <a:prstGeom prst="rect">
            <a:avLst/>
          </a:prstGeom>
          <a:noFill/>
        </p:spPr>
        <p:txBody>
          <a:bodyPr wrap="square" rtlCol="0">
            <a:spAutoFit/>
          </a:bodyPr>
          <a:lstStyle/>
          <a:p>
            <a:pPr algn="ctr"/>
            <a:r>
              <a:rPr lang="es-AR" b="1" dirty="0">
                <a:solidFill>
                  <a:srgbClr val="0070C0"/>
                </a:solidFill>
              </a:rPr>
              <a:t>3</a:t>
            </a:r>
          </a:p>
        </p:txBody>
      </p:sp>
      <p:sp>
        <p:nvSpPr>
          <p:cNvPr id="25" name="CuadroTexto 24">
            <a:extLst>
              <a:ext uri="{FF2B5EF4-FFF2-40B4-BE49-F238E27FC236}">
                <a16:creationId xmlns:a16="http://schemas.microsoft.com/office/drawing/2014/main" id="{5B9DCD14-9832-6BFC-A6D2-576166A8449E}"/>
              </a:ext>
            </a:extLst>
          </p:cNvPr>
          <p:cNvSpPr txBox="1"/>
          <p:nvPr/>
        </p:nvSpPr>
        <p:spPr>
          <a:xfrm>
            <a:off x="3576484" y="2925556"/>
            <a:ext cx="442452" cy="369332"/>
          </a:xfrm>
          <a:prstGeom prst="rect">
            <a:avLst/>
          </a:prstGeom>
          <a:noFill/>
        </p:spPr>
        <p:txBody>
          <a:bodyPr wrap="square" rtlCol="0">
            <a:spAutoFit/>
          </a:bodyPr>
          <a:lstStyle/>
          <a:p>
            <a:pPr algn="ctr"/>
            <a:r>
              <a:rPr lang="es-AR" b="1" dirty="0">
                <a:solidFill>
                  <a:srgbClr val="FF0000"/>
                </a:solidFill>
              </a:rPr>
              <a:t>2</a:t>
            </a:r>
          </a:p>
        </p:txBody>
      </p:sp>
      <p:sp>
        <p:nvSpPr>
          <p:cNvPr id="26" name="CuadroTexto 25">
            <a:extLst>
              <a:ext uri="{FF2B5EF4-FFF2-40B4-BE49-F238E27FC236}">
                <a16:creationId xmlns:a16="http://schemas.microsoft.com/office/drawing/2014/main" id="{BD0DBBAB-D77E-967E-6665-9CB234D5C678}"/>
              </a:ext>
            </a:extLst>
          </p:cNvPr>
          <p:cNvSpPr txBox="1"/>
          <p:nvPr/>
        </p:nvSpPr>
        <p:spPr>
          <a:xfrm>
            <a:off x="2785823" y="4291312"/>
            <a:ext cx="442452" cy="369332"/>
          </a:xfrm>
          <a:prstGeom prst="rect">
            <a:avLst/>
          </a:prstGeom>
          <a:noFill/>
        </p:spPr>
        <p:txBody>
          <a:bodyPr wrap="square" rtlCol="0">
            <a:spAutoFit/>
          </a:bodyPr>
          <a:lstStyle/>
          <a:p>
            <a:pPr algn="ctr"/>
            <a:r>
              <a:rPr lang="es-AR" b="1" dirty="0">
                <a:solidFill>
                  <a:srgbClr val="00B050"/>
                </a:solidFill>
              </a:rPr>
              <a:t>-1</a:t>
            </a:r>
          </a:p>
        </p:txBody>
      </p:sp>
      <p:sp>
        <p:nvSpPr>
          <p:cNvPr id="27" name="CuadroTexto 26">
            <a:extLst>
              <a:ext uri="{FF2B5EF4-FFF2-40B4-BE49-F238E27FC236}">
                <a16:creationId xmlns:a16="http://schemas.microsoft.com/office/drawing/2014/main" id="{AAD1EA64-5DB5-36EF-1B13-648EC548798C}"/>
              </a:ext>
            </a:extLst>
          </p:cNvPr>
          <p:cNvSpPr txBox="1"/>
          <p:nvPr/>
        </p:nvSpPr>
        <p:spPr>
          <a:xfrm>
            <a:off x="3713042" y="4291312"/>
            <a:ext cx="442452" cy="369332"/>
          </a:xfrm>
          <a:prstGeom prst="rect">
            <a:avLst/>
          </a:prstGeom>
          <a:noFill/>
        </p:spPr>
        <p:txBody>
          <a:bodyPr wrap="square" rtlCol="0">
            <a:spAutoFit/>
          </a:bodyPr>
          <a:lstStyle/>
          <a:p>
            <a:pPr algn="ctr"/>
            <a:r>
              <a:rPr lang="es-AR" b="1" dirty="0">
                <a:solidFill>
                  <a:srgbClr val="00B050"/>
                </a:solidFill>
              </a:rPr>
              <a:t>0</a:t>
            </a:r>
          </a:p>
        </p:txBody>
      </p:sp>
      <p:sp>
        <p:nvSpPr>
          <p:cNvPr id="28" name="CuadroTexto 27">
            <a:extLst>
              <a:ext uri="{FF2B5EF4-FFF2-40B4-BE49-F238E27FC236}">
                <a16:creationId xmlns:a16="http://schemas.microsoft.com/office/drawing/2014/main" id="{323A4996-D834-168A-2525-F3429BFB63A7}"/>
              </a:ext>
            </a:extLst>
          </p:cNvPr>
          <p:cNvSpPr txBox="1"/>
          <p:nvPr/>
        </p:nvSpPr>
        <p:spPr>
          <a:xfrm>
            <a:off x="1303623" y="4258739"/>
            <a:ext cx="442452" cy="369332"/>
          </a:xfrm>
          <a:prstGeom prst="rect">
            <a:avLst/>
          </a:prstGeom>
          <a:noFill/>
        </p:spPr>
        <p:txBody>
          <a:bodyPr wrap="square" rtlCol="0">
            <a:spAutoFit/>
          </a:bodyPr>
          <a:lstStyle/>
          <a:p>
            <a:pPr algn="ctr"/>
            <a:r>
              <a:rPr lang="es-AR" b="1" dirty="0">
                <a:solidFill>
                  <a:srgbClr val="00B050"/>
                </a:solidFill>
              </a:rPr>
              <a:t>0</a:t>
            </a:r>
          </a:p>
        </p:txBody>
      </p:sp>
      <p:sp>
        <p:nvSpPr>
          <p:cNvPr id="29" name="CuadroTexto 28">
            <a:extLst>
              <a:ext uri="{FF2B5EF4-FFF2-40B4-BE49-F238E27FC236}">
                <a16:creationId xmlns:a16="http://schemas.microsoft.com/office/drawing/2014/main" id="{AAFB8B50-A063-56D9-0A5D-679DEB68AF56}"/>
              </a:ext>
            </a:extLst>
          </p:cNvPr>
          <p:cNvSpPr txBox="1"/>
          <p:nvPr/>
        </p:nvSpPr>
        <p:spPr>
          <a:xfrm>
            <a:off x="2043524" y="3115116"/>
            <a:ext cx="442452" cy="369332"/>
          </a:xfrm>
          <a:prstGeom prst="rect">
            <a:avLst/>
          </a:prstGeom>
          <a:noFill/>
        </p:spPr>
        <p:txBody>
          <a:bodyPr wrap="square" rtlCol="0">
            <a:spAutoFit/>
          </a:bodyPr>
          <a:lstStyle/>
          <a:p>
            <a:pPr algn="ctr"/>
            <a:r>
              <a:rPr lang="es-AR" b="1" dirty="0">
                <a:solidFill>
                  <a:srgbClr val="00B050"/>
                </a:solidFill>
              </a:rPr>
              <a:t>1</a:t>
            </a:r>
          </a:p>
        </p:txBody>
      </p:sp>
      <p:sp>
        <p:nvSpPr>
          <p:cNvPr id="30" name="CuadroTexto 29">
            <a:extLst>
              <a:ext uri="{FF2B5EF4-FFF2-40B4-BE49-F238E27FC236}">
                <a16:creationId xmlns:a16="http://schemas.microsoft.com/office/drawing/2014/main" id="{0AC15B9D-A550-6BC7-72DB-DBA464D6C52F}"/>
              </a:ext>
            </a:extLst>
          </p:cNvPr>
          <p:cNvSpPr txBox="1"/>
          <p:nvPr/>
        </p:nvSpPr>
        <p:spPr>
          <a:xfrm>
            <a:off x="4291781" y="3022766"/>
            <a:ext cx="442452" cy="369332"/>
          </a:xfrm>
          <a:prstGeom prst="rect">
            <a:avLst/>
          </a:prstGeom>
          <a:noFill/>
        </p:spPr>
        <p:txBody>
          <a:bodyPr wrap="square" rtlCol="0">
            <a:spAutoFit/>
          </a:bodyPr>
          <a:lstStyle/>
          <a:p>
            <a:pPr algn="ctr"/>
            <a:r>
              <a:rPr lang="es-AR" b="1" dirty="0">
                <a:solidFill>
                  <a:srgbClr val="00B050"/>
                </a:solidFill>
              </a:rPr>
              <a:t>-1</a:t>
            </a:r>
          </a:p>
        </p:txBody>
      </p:sp>
      <p:sp>
        <p:nvSpPr>
          <p:cNvPr id="31" name="CuadroTexto 30">
            <a:extLst>
              <a:ext uri="{FF2B5EF4-FFF2-40B4-BE49-F238E27FC236}">
                <a16:creationId xmlns:a16="http://schemas.microsoft.com/office/drawing/2014/main" id="{830CA315-9665-0E9B-6D04-021779EE4B42}"/>
              </a:ext>
            </a:extLst>
          </p:cNvPr>
          <p:cNvSpPr txBox="1"/>
          <p:nvPr/>
        </p:nvSpPr>
        <p:spPr>
          <a:xfrm>
            <a:off x="3053047" y="1943532"/>
            <a:ext cx="442452" cy="369332"/>
          </a:xfrm>
          <a:prstGeom prst="rect">
            <a:avLst/>
          </a:prstGeom>
          <a:noFill/>
        </p:spPr>
        <p:txBody>
          <a:bodyPr wrap="square" rtlCol="0">
            <a:spAutoFit/>
          </a:bodyPr>
          <a:lstStyle/>
          <a:p>
            <a:pPr algn="ctr"/>
            <a:r>
              <a:rPr lang="es-AR" b="1" dirty="0">
                <a:solidFill>
                  <a:srgbClr val="00B050"/>
                </a:solidFill>
              </a:rPr>
              <a:t>-1</a:t>
            </a:r>
          </a:p>
        </p:txBody>
      </p:sp>
    </p:spTree>
    <p:extLst>
      <p:ext uri="{BB962C8B-B14F-4D97-AF65-F5344CB8AC3E}">
        <p14:creationId xmlns:p14="http://schemas.microsoft.com/office/powerpoint/2010/main" val="336527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2662084" y="258600"/>
            <a:ext cx="4520381" cy="1569660"/>
          </a:xfrm>
          <a:prstGeom prst="rect">
            <a:avLst/>
          </a:prstGeom>
          <a:noFill/>
        </p:spPr>
        <p:txBody>
          <a:bodyPr wrap="square">
            <a:spAutoFit/>
          </a:bodyPr>
          <a:lstStyle/>
          <a:p>
            <a:r>
              <a:rPr lang="es-MX" sz="3200" b="1" i="0" dirty="0">
                <a:solidFill>
                  <a:srgbClr val="202122"/>
                </a:solidFill>
                <a:effectLst/>
                <a:latin typeface="Arial" panose="020B0604020202020204" pitchFamily="34" charset="0"/>
              </a:rPr>
              <a:t>Analicemos el siguiente Árbol………………</a:t>
            </a:r>
            <a:endParaRPr lang="es-AR" sz="3200" b="1" dirty="0"/>
          </a:p>
        </p:txBody>
      </p:sp>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4767416" y="1887894"/>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pic>
        <p:nvPicPr>
          <p:cNvPr id="35" name="Imagen 34">
            <a:extLst>
              <a:ext uri="{FF2B5EF4-FFF2-40B4-BE49-F238E27FC236}">
                <a16:creationId xmlns:a16="http://schemas.microsoft.com/office/drawing/2014/main" id="{F7D6459E-0E03-40B0-28A9-1CE2DD4F4B4C}"/>
              </a:ext>
            </a:extLst>
          </p:cNvPr>
          <p:cNvPicPr>
            <a:picLocks noChangeAspect="1"/>
          </p:cNvPicPr>
          <p:nvPr/>
        </p:nvPicPr>
        <p:blipFill>
          <a:blip r:embed="rId3"/>
          <a:stretch>
            <a:fillRect/>
          </a:stretch>
        </p:blipFill>
        <p:spPr>
          <a:xfrm>
            <a:off x="1518776" y="2831999"/>
            <a:ext cx="4577224" cy="3263642"/>
          </a:xfrm>
          <a:prstGeom prst="rect">
            <a:avLst/>
          </a:prstGeom>
        </p:spPr>
      </p:pic>
    </p:spTree>
    <p:extLst>
      <p:ext uri="{BB962C8B-B14F-4D97-AF65-F5344CB8AC3E}">
        <p14:creationId xmlns:p14="http://schemas.microsoft.com/office/powerpoint/2010/main" val="61161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2662084" y="258600"/>
            <a:ext cx="4520381" cy="1569660"/>
          </a:xfrm>
          <a:prstGeom prst="rect">
            <a:avLst/>
          </a:prstGeom>
          <a:noFill/>
        </p:spPr>
        <p:txBody>
          <a:bodyPr wrap="square">
            <a:spAutoFit/>
          </a:bodyPr>
          <a:lstStyle/>
          <a:p>
            <a:r>
              <a:rPr lang="es-MX" sz="3200" b="1" i="0" dirty="0">
                <a:solidFill>
                  <a:srgbClr val="202122"/>
                </a:solidFill>
                <a:effectLst/>
                <a:latin typeface="Arial" panose="020B0604020202020204" pitchFamily="34" charset="0"/>
              </a:rPr>
              <a:t>Analicemos el siguiente Árbol………………</a:t>
            </a:r>
            <a:endParaRPr lang="es-AR" sz="3200" b="1" dirty="0"/>
          </a:p>
        </p:txBody>
      </p:sp>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4767416" y="1887894"/>
            <a:ext cx="698485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pic>
        <p:nvPicPr>
          <p:cNvPr id="35" name="Imagen 34">
            <a:extLst>
              <a:ext uri="{FF2B5EF4-FFF2-40B4-BE49-F238E27FC236}">
                <a16:creationId xmlns:a16="http://schemas.microsoft.com/office/drawing/2014/main" id="{F7D6459E-0E03-40B0-28A9-1CE2DD4F4B4C}"/>
              </a:ext>
            </a:extLst>
          </p:cNvPr>
          <p:cNvPicPr>
            <a:picLocks noChangeAspect="1"/>
          </p:cNvPicPr>
          <p:nvPr/>
        </p:nvPicPr>
        <p:blipFill>
          <a:blip r:embed="rId2"/>
          <a:stretch>
            <a:fillRect/>
          </a:stretch>
        </p:blipFill>
        <p:spPr>
          <a:xfrm>
            <a:off x="1193710" y="2882082"/>
            <a:ext cx="4577224" cy="3263642"/>
          </a:xfrm>
          <a:prstGeom prst="rect">
            <a:avLst/>
          </a:prstGeom>
        </p:spPr>
      </p:pic>
      <p:sp>
        <p:nvSpPr>
          <p:cNvPr id="25" name="CuadroTexto 24">
            <a:extLst>
              <a:ext uri="{FF2B5EF4-FFF2-40B4-BE49-F238E27FC236}">
                <a16:creationId xmlns:a16="http://schemas.microsoft.com/office/drawing/2014/main" id="{5B9DCD14-9832-6BFC-A6D2-576166A8449E}"/>
              </a:ext>
            </a:extLst>
          </p:cNvPr>
          <p:cNvSpPr txBox="1"/>
          <p:nvPr/>
        </p:nvSpPr>
        <p:spPr>
          <a:xfrm>
            <a:off x="3991383" y="5230401"/>
            <a:ext cx="442452" cy="369332"/>
          </a:xfrm>
          <a:prstGeom prst="rect">
            <a:avLst/>
          </a:prstGeom>
          <a:noFill/>
        </p:spPr>
        <p:txBody>
          <a:bodyPr wrap="square" rtlCol="0">
            <a:spAutoFit/>
          </a:bodyPr>
          <a:lstStyle/>
          <a:p>
            <a:pPr algn="ctr"/>
            <a:r>
              <a:rPr lang="es-AR" b="1" dirty="0">
                <a:solidFill>
                  <a:srgbClr val="FF0000"/>
                </a:solidFill>
              </a:rPr>
              <a:t>0</a:t>
            </a:r>
          </a:p>
        </p:txBody>
      </p:sp>
      <p:sp>
        <p:nvSpPr>
          <p:cNvPr id="24" name="CuadroTexto 23">
            <a:extLst>
              <a:ext uri="{FF2B5EF4-FFF2-40B4-BE49-F238E27FC236}">
                <a16:creationId xmlns:a16="http://schemas.microsoft.com/office/drawing/2014/main" id="{0C6355FE-80E6-349B-7393-8E35624F246D}"/>
              </a:ext>
            </a:extLst>
          </p:cNvPr>
          <p:cNvSpPr txBox="1"/>
          <p:nvPr/>
        </p:nvSpPr>
        <p:spPr>
          <a:xfrm>
            <a:off x="2052251" y="5961058"/>
            <a:ext cx="442452" cy="369332"/>
          </a:xfrm>
          <a:prstGeom prst="rect">
            <a:avLst/>
          </a:prstGeom>
          <a:noFill/>
        </p:spPr>
        <p:txBody>
          <a:bodyPr wrap="square" rtlCol="0">
            <a:spAutoFit/>
          </a:bodyPr>
          <a:lstStyle/>
          <a:p>
            <a:pPr algn="ctr"/>
            <a:r>
              <a:rPr lang="es-AR" b="1" dirty="0">
                <a:solidFill>
                  <a:srgbClr val="0070C0"/>
                </a:solidFill>
              </a:rPr>
              <a:t>0</a:t>
            </a:r>
          </a:p>
        </p:txBody>
      </p:sp>
      <p:sp>
        <p:nvSpPr>
          <p:cNvPr id="31" name="CuadroTexto 30">
            <a:extLst>
              <a:ext uri="{FF2B5EF4-FFF2-40B4-BE49-F238E27FC236}">
                <a16:creationId xmlns:a16="http://schemas.microsoft.com/office/drawing/2014/main" id="{830CA315-9665-0E9B-6D04-021779EE4B42}"/>
              </a:ext>
            </a:extLst>
          </p:cNvPr>
          <p:cNvSpPr txBox="1"/>
          <p:nvPr/>
        </p:nvSpPr>
        <p:spPr>
          <a:xfrm>
            <a:off x="2273477" y="3690929"/>
            <a:ext cx="442452" cy="369332"/>
          </a:xfrm>
          <a:prstGeom prst="rect">
            <a:avLst/>
          </a:prstGeom>
          <a:noFill/>
        </p:spPr>
        <p:txBody>
          <a:bodyPr wrap="square" rtlCol="0">
            <a:spAutoFit/>
          </a:bodyPr>
          <a:lstStyle/>
          <a:p>
            <a:pPr algn="ctr"/>
            <a:r>
              <a:rPr lang="es-AR" b="1" dirty="0">
                <a:solidFill>
                  <a:srgbClr val="00B050"/>
                </a:solidFill>
              </a:rPr>
              <a:t>-1</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2662084" y="5961058"/>
            <a:ext cx="442452" cy="369332"/>
          </a:xfrm>
          <a:prstGeom prst="rect">
            <a:avLst/>
          </a:prstGeom>
          <a:noFill/>
        </p:spPr>
        <p:txBody>
          <a:bodyPr wrap="square" rtlCol="0">
            <a:spAutoFit/>
          </a:bodyPr>
          <a:lstStyle/>
          <a:p>
            <a:pPr algn="ctr"/>
            <a:r>
              <a:rPr lang="es-AR" b="1" dirty="0">
                <a:solidFill>
                  <a:srgbClr val="0070C0"/>
                </a:solidFill>
              </a:rPr>
              <a:t>0</a:t>
            </a:r>
          </a:p>
        </p:txBody>
      </p:sp>
      <p:sp>
        <p:nvSpPr>
          <p:cNvPr id="37" name="CuadroTexto 36">
            <a:extLst>
              <a:ext uri="{FF2B5EF4-FFF2-40B4-BE49-F238E27FC236}">
                <a16:creationId xmlns:a16="http://schemas.microsoft.com/office/drawing/2014/main" id="{F573E5DB-2BA3-04E4-9F18-2F3EE4FF69CA}"/>
              </a:ext>
            </a:extLst>
          </p:cNvPr>
          <p:cNvSpPr txBox="1"/>
          <p:nvPr/>
        </p:nvSpPr>
        <p:spPr>
          <a:xfrm>
            <a:off x="1341405" y="5238440"/>
            <a:ext cx="442452" cy="369332"/>
          </a:xfrm>
          <a:prstGeom prst="rect">
            <a:avLst/>
          </a:prstGeom>
          <a:noFill/>
        </p:spPr>
        <p:txBody>
          <a:bodyPr wrap="square" rtlCol="0">
            <a:spAutoFit/>
          </a:bodyPr>
          <a:lstStyle/>
          <a:p>
            <a:pPr algn="ctr"/>
            <a:r>
              <a:rPr lang="es-AR" b="1" dirty="0">
                <a:solidFill>
                  <a:srgbClr val="0070C0"/>
                </a:solidFill>
              </a:rPr>
              <a:t>0</a:t>
            </a:r>
          </a:p>
        </p:txBody>
      </p:sp>
      <p:sp>
        <p:nvSpPr>
          <p:cNvPr id="38" name="CuadroTexto 37">
            <a:extLst>
              <a:ext uri="{FF2B5EF4-FFF2-40B4-BE49-F238E27FC236}">
                <a16:creationId xmlns:a16="http://schemas.microsoft.com/office/drawing/2014/main" id="{973B9DA0-0C75-A711-92C0-6B7036C65347}"/>
              </a:ext>
            </a:extLst>
          </p:cNvPr>
          <p:cNvSpPr txBox="1"/>
          <p:nvPr/>
        </p:nvSpPr>
        <p:spPr>
          <a:xfrm>
            <a:off x="1951238" y="5238440"/>
            <a:ext cx="442452" cy="369332"/>
          </a:xfrm>
          <a:prstGeom prst="rect">
            <a:avLst/>
          </a:prstGeom>
          <a:noFill/>
        </p:spPr>
        <p:txBody>
          <a:bodyPr wrap="square" rtlCol="0">
            <a:spAutoFit/>
          </a:bodyPr>
          <a:lstStyle/>
          <a:p>
            <a:pPr algn="ctr"/>
            <a:r>
              <a:rPr lang="es-AR" b="1" dirty="0">
                <a:solidFill>
                  <a:srgbClr val="0070C0"/>
                </a:solidFill>
              </a:rPr>
              <a:t>1</a:t>
            </a:r>
          </a:p>
        </p:txBody>
      </p:sp>
      <p:sp>
        <p:nvSpPr>
          <p:cNvPr id="39" name="CuadroTexto 38">
            <a:extLst>
              <a:ext uri="{FF2B5EF4-FFF2-40B4-BE49-F238E27FC236}">
                <a16:creationId xmlns:a16="http://schemas.microsoft.com/office/drawing/2014/main" id="{D71CC133-9E66-07C0-BB9E-F96C31C670C2}"/>
              </a:ext>
            </a:extLst>
          </p:cNvPr>
          <p:cNvSpPr txBox="1"/>
          <p:nvPr/>
        </p:nvSpPr>
        <p:spPr>
          <a:xfrm>
            <a:off x="2172464" y="4600116"/>
            <a:ext cx="442452" cy="369332"/>
          </a:xfrm>
          <a:prstGeom prst="rect">
            <a:avLst/>
          </a:prstGeom>
          <a:noFill/>
        </p:spPr>
        <p:txBody>
          <a:bodyPr wrap="square" rtlCol="0">
            <a:spAutoFit/>
          </a:bodyPr>
          <a:lstStyle/>
          <a:p>
            <a:pPr algn="ctr"/>
            <a:r>
              <a:rPr lang="es-AR" b="1" dirty="0">
                <a:solidFill>
                  <a:srgbClr val="0070C0"/>
                </a:solidFill>
              </a:rPr>
              <a:t>2</a:t>
            </a:r>
          </a:p>
        </p:txBody>
      </p:sp>
      <p:sp>
        <p:nvSpPr>
          <p:cNvPr id="40" name="CuadroTexto 39">
            <a:extLst>
              <a:ext uri="{FF2B5EF4-FFF2-40B4-BE49-F238E27FC236}">
                <a16:creationId xmlns:a16="http://schemas.microsoft.com/office/drawing/2014/main" id="{5D8065BF-09EE-6B98-8E92-00E7F453E75F}"/>
              </a:ext>
            </a:extLst>
          </p:cNvPr>
          <p:cNvSpPr txBox="1"/>
          <p:nvPr/>
        </p:nvSpPr>
        <p:spPr>
          <a:xfrm>
            <a:off x="2662084" y="4600116"/>
            <a:ext cx="442452" cy="369332"/>
          </a:xfrm>
          <a:prstGeom prst="rect">
            <a:avLst/>
          </a:prstGeom>
          <a:noFill/>
        </p:spPr>
        <p:txBody>
          <a:bodyPr wrap="square" rtlCol="0">
            <a:spAutoFit/>
          </a:bodyPr>
          <a:lstStyle/>
          <a:p>
            <a:pPr algn="ctr"/>
            <a:r>
              <a:rPr lang="es-AR" b="1" dirty="0">
                <a:solidFill>
                  <a:srgbClr val="0070C0"/>
                </a:solidFill>
              </a:rPr>
              <a:t>1</a:t>
            </a:r>
          </a:p>
        </p:txBody>
      </p:sp>
      <p:sp>
        <p:nvSpPr>
          <p:cNvPr id="41" name="CuadroTexto 40">
            <a:extLst>
              <a:ext uri="{FF2B5EF4-FFF2-40B4-BE49-F238E27FC236}">
                <a16:creationId xmlns:a16="http://schemas.microsoft.com/office/drawing/2014/main" id="{B07D40A0-2163-E840-2253-3F318B9C8F94}"/>
              </a:ext>
            </a:extLst>
          </p:cNvPr>
          <p:cNvSpPr txBox="1"/>
          <p:nvPr/>
        </p:nvSpPr>
        <p:spPr>
          <a:xfrm>
            <a:off x="2946336" y="5322734"/>
            <a:ext cx="442452" cy="369332"/>
          </a:xfrm>
          <a:prstGeom prst="rect">
            <a:avLst/>
          </a:prstGeom>
          <a:noFill/>
        </p:spPr>
        <p:txBody>
          <a:bodyPr wrap="square" rtlCol="0">
            <a:spAutoFit/>
          </a:bodyPr>
          <a:lstStyle/>
          <a:p>
            <a:pPr algn="ctr"/>
            <a:r>
              <a:rPr lang="es-AR" b="1" dirty="0">
                <a:solidFill>
                  <a:srgbClr val="0070C0"/>
                </a:solidFill>
              </a:rPr>
              <a:t>0</a:t>
            </a:r>
          </a:p>
        </p:txBody>
      </p:sp>
      <p:sp>
        <p:nvSpPr>
          <p:cNvPr id="42" name="CuadroTexto 41">
            <a:extLst>
              <a:ext uri="{FF2B5EF4-FFF2-40B4-BE49-F238E27FC236}">
                <a16:creationId xmlns:a16="http://schemas.microsoft.com/office/drawing/2014/main" id="{9AFD5EAF-681A-C03B-8762-668D085EB5AF}"/>
              </a:ext>
            </a:extLst>
          </p:cNvPr>
          <p:cNvSpPr txBox="1"/>
          <p:nvPr/>
        </p:nvSpPr>
        <p:spPr>
          <a:xfrm>
            <a:off x="3409936" y="5322734"/>
            <a:ext cx="442452" cy="369332"/>
          </a:xfrm>
          <a:prstGeom prst="rect">
            <a:avLst/>
          </a:prstGeom>
          <a:noFill/>
        </p:spPr>
        <p:txBody>
          <a:bodyPr wrap="square" rtlCol="0">
            <a:spAutoFit/>
          </a:bodyPr>
          <a:lstStyle/>
          <a:p>
            <a:pPr algn="ctr"/>
            <a:r>
              <a:rPr lang="es-AR" b="1" dirty="0">
                <a:solidFill>
                  <a:srgbClr val="0070C0"/>
                </a:solidFill>
              </a:rPr>
              <a:t>0</a:t>
            </a:r>
          </a:p>
        </p:txBody>
      </p:sp>
      <p:sp>
        <p:nvSpPr>
          <p:cNvPr id="43" name="CuadroTexto 42">
            <a:extLst>
              <a:ext uri="{FF2B5EF4-FFF2-40B4-BE49-F238E27FC236}">
                <a16:creationId xmlns:a16="http://schemas.microsoft.com/office/drawing/2014/main" id="{9CA6A344-0AAD-378E-0A6B-1EE15D1D49A2}"/>
              </a:ext>
            </a:extLst>
          </p:cNvPr>
          <p:cNvSpPr txBox="1"/>
          <p:nvPr/>
        </p:nvSpPr>
        <p:spPr>
          <a:xfrm>
            <a:off x="4479822" y="5230401"/>
            <a:ext cx="442452" cy="369332"/>
          </a:xfrm>
          <a:prstGeom prst="rect">
            <a:avLst/>
          </a:prstGeom>
          <a:noFill/>
        </p:spPr>
        <p:txBody>
          <a:bodyPr wrap="square" rtlCol="0">
            <a:spAutoFit/>
          </a:bodyPr>
          <a:lstStyle/>
          <a:p>
            <a:pPr algn="ctr"/>
            <a:r>
              <a:rPr lang="es-AR" b="1" dirty="0">
                <a:solidFill>
                  <a:srgbClr val="FF0000"/>
                </a:solidFill>
              </a:rPr>
              <a:t>0</a:t>
            </a:r>
          </a:p>
        </p:txBody>
      </p:sp>
      <p:sp>
        <p:nvSpPr>
          <p:cNvPr id="44" name="CuadroTexto 43">
            <a:extLst>
              <a:ext uri="{FF2B5EF4-FFF2-40B4-BE49-F238E27FC236}">
                <a16:creationId xmlns:a16="http://schemas.microsoft.com/office/drawing/2014/main" id="{5E0FF309-F7BC-3BB3-62DA-494F35D8E0D6}"/>
              </a:ext>
            </a:extLst>
          </p:cNvPr>
          <p:cNvSpPr txBox="1"/>
          <p:nvPr/>
        </p:nvSpPr>
        <p:spPr>
          <a:xfrm>
            <a:off x="4767416" y="4603501"/>
            <a:ext cx="442452" cy="369332"/>
          </a:xfrm>
          <a:prstGeom prst="rect">
            <a:avLst/>
          </a:prstGeom>
          <a:noFill/>
        </p:spPr>
        <p:txBody>
          <a:bodyPr wrap="square" rtlCol="0">
            <a:spAutoFit/>
          </a:bodyPr>
          <a:lstStyle/>
          <a:p>
            <a:pPr algn="ctr"/>
            <a:r>
              <a:rPr lang="es-AR" b="1" dirty="0">
                <a:solidFill>
                  <a:srgbClr val="FF0000"/>
                </a:solidFill>
              </a:rPr>
              <a:t>1</a:t>
            </a:r>
          </a:p>
        </p:txBody>
      </p:sp>
      <p:sp>
        <p:nvSpPr>
          <p:cNvPr id="45" name="CuadroTexto 44">
            <a:extLst>
              <a:ext uri="{FF2B5EF4-FFF2-40B4-BE49-F238E27FC236}">
                <a16:creationId xmlns:a16="http://schemas.microsoft.com/office/drawing/2014/main" id="{FA062385-4EF0-46B6-FD0E-7115944E4799}"/>
              </a:ext>
            </a:extLst>
          </p:cNvPr>
          <p:cNvSpPr txBox="1"/>
          <p:nvPr/>
        </p:nvSpPr>
        <p:spPr>
          <a:xfrm>
            <a:off x="5255855" y="4603501"/>
            <a:ext cx="442452" cy="369332"/>
          </a:xfrm>
          <a:prstGeom prst="rect">
            <a:avLst/>
          </a:prstGeom>
          <a:noFill/>
        </p:spPr>
        <p:txBody>
          <a:bodyPr wrap="square" rtlCol="0">
            <a:spAutoFit/>
          </a:bodyPr>
          <a:lstStyle/>
          <a:p>
            <a:pPr algn="ctr"/>
            <a:r>
              <a:rPr lang="es-AR" b="1" dirty="0">
                <a:solidFill>
                  <a:srgbClr val="FF0000"/>
                </a:solidFill>
              </a:rPr>
              <a:t>0</a:t>
            </a:r>
          </a:p>
        </p:txBody>
      </p:sp>
      <p:sp>
        <p:nvSpPr>
          <p:cNvPr id="46" name="CuadroTexto 45">
            <a:extLst>
              <a:ext uri="{FF2B5EF4-FFF2-40B4-BE49-F238E27FC236}">
                <a16:creationId xmlns:a16="http://schemas.microsoft.com/office/drawing/2014/main" id="{556807C4-0991-EA5F-7CFE-6827361B3B37}"/>
              </a:ext>
            </a:extLst>
          </p:cNvPr>
          <p:cNvSpPr txBox="1"/>
          <p:nvPr/>
        </p:nvSpPr>
        <p:spPr>
          <a:xfrm>
            <a:off x="3388788" y="3825409"/>
            <a:ext cx="442452" cy="369332"/>
          </a:xfrm>
          <a:prstGeom prst="rect">
            <a:avLst/>
          </a:prstGeom>
          <a:noFill/>
        </p:spPr>
        <p:txBody>
          <a:bodyPr wrap="square" rtlCol="0">
            <a:spAutoFit/>
          </a:bodyPr>
          <a:lstStyle/>
          <a:p>
            <a:pPr algn="ctr"/>
            <a:r>
              <a:rPr lang="es-AR" b="1" dirty="0">
                <a:solidFill>
                  <a:srgbClr val="FF0000"/>
                </a:solidFill>
              </a:rPr>
              <a:t>3</a:t>
            </a:r>
          </a:p>
        </p:txBody>
      </p:sp>
      <p:sp>
        <p:nvSpPr>
          <p:cNvPr id="47" name="CuadroTexto 46">
            <a:extLst>
              <a:ext uri="{FF2B5EF4-FFF2-40B4-BE49-F238E27FC236}">
                <a16:creationId xmlns:a16="http://schemas.microsoft.com/office/drawing/2014/main" id="{FEA2FD78-1B0A-B0C5-0CF1-3008AA45C8A2}"/>
              </a:ext>
            </a:extLst>
          </p:cNvPr>
          <p:cNvSpPr txBox="1"/>
          <p:nvPr/>
        </p:nvSpPr>
        <p:spPr>
          <a:xfrm>
            <a:off x="3877227" y="3825409"/>
            <a:ext cx="442452" cy="369332"/>
          </a:xfrm>
          <a:prstGeom prst="rect">
            <a:avLst/>
          </a:prstGeom>
          <a:noFill/>
        </p:spPr>
        <p:txBody>
          <a:bodyPr wrap="square" rtlCol="0">
            <a:spAutoFit/>
          </a:bodyPr>
          <a:lstStyle/>
          <a:p>
            <a:pPr algn="ctr"/>
            <a:r>
              <a:rPr lang="es-AR" b="1" dirty="0">
                <a:solidFill>
                  <a:srgbClr val="FF0000"/>
                </a:solidFill>
              </a:rPr>
              <a:t>2</a:t>
            </a:r>
          </a:p>
        </p:txBody>
      </p:sp>
      <p:sp>
        <p:nvSpPr>
          <p:cNvPr id="48" name="CuadroTexto 47">
            <a:extLst>
              <a:ext uri="{FF2B5EF4-FFF2-40B4-BE49-F238E27FC236}">
                <a16:creationId xmlns:a16="http://schemas.microsoft.com/office/drawing/2014/main" id="{853DD918-8FD0-A114-05AF-CCB31EC47F2C}"/>
              </a:ext>
            </a:extLst>
          </p:cNvPr>
          <p:cNvSpPr txBox="1"/>
          <p:nvPr/>
        </p:nvSpPr>
        <p:spPr>
          <a:xfrm>
            <a:off x="3610014" y="2586921"/>
            <a:ext cx="442452" cy="369332"/>
          </a:xfrm>
          <a:prstGeom prst="rect">
            <a:avLst/>
          </a:prstGeom>
          <a:noFill/>
        </p:spPr>
        <p:txBody>
          <a:bodyPr wrap="square" rtlCol="0">
            <a:spAutoFit/>
          </a:bodyPr>
          <a:lstStyle/>
          <a:p>
            <a:pPr algn="ctr"/>
            <a:r>
              <a:rPr lang="es-AR" b="1" dirty="0">
                <a:solidFill>
                  <a:srgbClr val="00B050"/>
                </a:solidFill>
              </a:rPr>
              <a:t>-1</a:t>
            </a:r>
          </a:p>
        </p:txBody>
      </p:sp>
      <p:sp>
        <p:nvSpPr>
          <p:cNvPr id="49" name="CuadroTexto 48">
            <a:extLst>
              <a:ext uri="{FF2B5EF4-FFF2-40B4-BE49-F238E27FC236}">
                <a16:creationId xmlns:a16="http://schemas.microsoft.com/office/drawing/2014/main" id="{4EF4065C-3ED2-DE13-3FC5-F16EED2E53E8}"/>
              </a:ext>
            </a:extLst>
          </p:cNvPr>
          <p:cNvSpPr txBox="1"/>
          <p:nvPr/>
        </p:nvSpPr>
        <p:spPr>
          <a:xfrm>
            <a:off x="1526109" y="4415450"/>
            <a:ext cx="442452" cy="369332"/>
          </a:xfrm>
          <a:prstGeom prst="rect">
            <a:avLst/>
          </a:prstGeom>
          <a:noFill/>
        </p:spPr>
        <p:txBody>
          <a:bodyPr wrap="square" rtlCol="0">
            <a:spAutoFit/>
          </a:bodyPr>
          <a:lstStyle/>
          <a:p>
            <a:pPr algn="ctr"/>
            <a:r>
              <a:rPr lang="es-AR" b="1" dirty="0">
                <a:solidFill>
                  <a:srgbClr val="00B050"/>
                </a:solidFill>
              </a:rPr>
              <a:t>1</a:t>
            </a:r>
          </a:p>
        </p:txBody>
      </p:sp>
      <p:sp>
        <p:nvSpPr>
          <p:cNvPr id="50" name="CuadroTexto 49">
            <a:extLst>
              <a:ext uri="{FF2B5EF4-FFF2-40B4-BE49-F238E27FC236}">
                <a16:creationId xmlns:a16="http://schemas.microsoft.com/office/drawing/2014/main" id="{11CF5985-8621-6D72-11BB-A13C97115DFE}"/>
              </a:ext>
            </a:extLst>
          </p:cNvPr>
          <p:cNvSpPr txBox="1"/>
          <p:nvPr/>
        </p:nvSpPr>
        <p:spPr>
          <a:xfrm>
            <a:off x="3146762" y="4446018"/>
            <a:ext cx="442452" cy="369332"/>
          </a:xfrm>
          <a:prstGeom prst="rect">
            <a:avLst/>
          </a:prstGeom>
          <a:noFill/>
        </p:spPr>
        <p:txBody>
          <a:bodyPr wrap="square" rtlCol="0">
            <a:spAutoFit/>
          </a:bodyPr>
          <a:lstStyle/>
          <a:p>
            <a:pPr algn="ctr"/>
            <a:r>
              <a:rPr lang="es-AR" b="1" dirty="0">
                <a:solidFill>
                  <a:srgbClr val="00B050"/>
                </a:solidFill>
              </a:rPr>
              <a:t>0</a:t>
            </a:r>
          </a:p>
        </p:txBody>
      </p:sp>
      <p:sp>
        <p:nvSpPr>
          <p:cNvPr id="51" name="CuadroTexto 50">
            <a:extLst>
              <a:ext uri="{FF2B5EF4-FFF2-40B4-BE49-F238E27FC236}">
                <a16:creationId xmlns:a16="http://schemas.microsoft.com/office/drawing/2014/main" id="{2C0DB46B-8F75-5F42-C258-540B8C722135}"/>
              </a:ext>
            </a:extLst>
          </p:cNvPr>
          <p:cNvSpPr txBox="1"/>
          <p:nvPr/>
        </p:nvSpPr>
        <p:spPr>
          <a:xfrm>
            <a:off x="2275180" y="5224972"/>
            <a:ext cx="442452" cy="369332"/>
          </a:xfrm>
          <a:prstGeom prst="rect">
            <a:avLst/>
          </a:prstGeom>
          <a:noFill/>
        </p:spPr>
        <p:txBody>
          <a:bodyPr wrap="square" rtlCol="0">
            <a:spAutoFit/>
          </a:bodyPr>
          <a:lstStyle/>
          <a:p>
            <a:pPr algn="ctr"/>
            <a:r>
              <a:rPr lang="es-AR" b="1" dirty="0">
                <a:solidFill>
                  <a:srgbClr val="00B050"/>
                </a:solidFill>
              </a:rPr>
              <a:t>0</a:t>
            </a:r>
          </a:p>
        </p:txBody>
      </p:sp>
      <p:sp>
        <p:nvSpPr>
          <p:cNvPr id="52" name="CuadroTexto 51">
            <a:extLst>
              <a:ext uri="{FF2B5EF4-FFF2-40B4-BE49-F238E27FC236}">
                <a16:creationId xmlns:a16="http://schemas.microsoft.com/office/drawing/2014/main" id="{2625C281-0DAB-A09C-FF2C-64ECFEC5B810}"/>
              </a:ext>
            </a:extLst>
          </p:cNvPr>
          <p:cNvSpPr txBox="1"/>
          <p:nvPr/>
        </p:nvSpPr>
        <p:spPr>
          <a:xfrm>
            <a:off x="4201308" y="4547619"/>
            <a:ext cx="442452" cy="369332"/>
          </a:xfrm>
          <a:prstGeom prst="rect">
            <a:avLst/>
          </a:prstGeom>
          <a:noFill/>
        </p:spPr>
        <p:txBody>
          <a:bodyPr wrap="square" rtlCol="0">
            <a:spAutoFit/>
          </a:bodyPr>
          <a:lstStyle/>
          <a:p>
            <a:pPr algn="ctr"/>
            <a:r>
              <a:rPr lang="es-AR" b="1" dirty="0">
                <a:solidFill>
                  <a:srgbClr val="00B050"/>
                </a:solidFill>
              </a:rPr>
              <a:t>0</a:t>
            </a:r>
          </a:p>
        </p:txBody>
      </p:sp>
      <p:sp>
        <p:nvSpPr>
          <p:cNvPr id="53" name="CuadroTexto 52">
            <a:extLst>
              <a:ext uri="{FF2B5EF4-FFF2-40B4-BE49-F238E27FC236}">
                <a16:creationId xmlns:a16="http://schemas.microsoft.com/office/drawing/2014/main" id="{B00CEE84-1D0B-5E5B-53E7-1A0E261C1E7F}"/>
              </a:ext>
            </a:extLst>
          </p:cNvPr>
          <p:cNvSpPr txBox="1"/>
          <p:nvPr/>
        </p:nvSpPr>
        <p:spPr>
          <a:xfrm>
            <a:off x="4969336" y="3825409"/>
            <a:ext cx="442452" cy="369332"/>
          </a:xfrm>
          <a:prstGeom prst="rect">
            <a:avLst/>
          </a:prstGeom>
          <a:noFill/>
        </p:spPr>
        <p:txBody>
          <a:bodyPr wrap="square" rtlCol="0">
            <a:spAutoFit/>
          </a:bodyPr>
          <a:lstStyle/>
          <a:p>
            <a:pPr algn="ctr"/>
            <a:r>
              <a:rPr lang="es-AR" b="1" dirty="0">
                <a:solidFill>
                  <a:srgbClr val="00B050"/>
                </a:solidFill>
              </a:rPr>
              <a:t>-1</a:t>
            </a:r>
          </a:p>
        </p:txBody>
      </p:sp>
    </p:spTree>
    <p:extLst>
      <p:ext uri="{BB962C8B-B14F-4D97-AF65-F5344CB8AC3E}">
        <p14:creationId xmlns:p14="http://schemas.microsoft.com/office/powerpoint/2010/main" val="1277543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9D8533-E0B7-B804-20FA-D2A2855BA0AD}"/>
              </a:ext>
            </a:extLst>
          </p:cNvPr>
          <p:cNvSpPr txBox="1"/>
          <p:nvPr/>
        </p:nvSpPr>
        <p:spPr>
          <a:xfrm>
            <a:off x="294966" y="160880"/>
            <a:ext cx="6887499" cy="1077218"/>
          </a:xfrm>
          <a:prstGeom prst="rect">
            <a:avLst/>
          </a:prstGeom>
          <a:noFill/>
        </p:spPr>
        <p:txBody>
          <a:bodyPr wrap="square">
            <a:spAutoFit/>
          </a:bodyPr>
          <a:lstStyle/>
          <a:p>
            <a:pPr algn="ctr"/>
            <a:r>
              <a:rPr lang="es-MX" sz="3200" b="1" i="0" dirty="0">
                <a:solidFill>
                  <a:srgbClr val="202122"/>
                </a:solidFill>
                <a:effectLst/>
                <a:latin typeface="Arial" panose="020B0604020202020204" pitchFamily="34" charset="0"/>
              </a:rPr>
              <a:t>Analicemos los siguientes Rotaciones</a:t>
            </a:r>
            <a:endParaRPr lang="es-AR" sz="3200" b="1" dirty="0"/>
          </a:p>
        </p:txBody>
      </p:sp>
      <p:sp>
        <p:nvSpPr>
          <p:cNvPr id="7" name="CuadroTexto 6">
            <a:extLst>
              <a:ext uri="{FF2B5EF4-FFF2-40B4-BE49-F238E27FC236}">
                <a16:creationId xmlns:a16="http://schemas.microsoft.com/office/drawing/2014/main" id="{1A634287-FA53-E309-C070-A09EB5603C90}"/>
              </a:ext>
            </a:extLst>
          </p:cNvPr>
          <p:cNvSpPr txBox="1"/>
          <p:nvPr/>
        </p:nvSpPr>
        <p:spPr>
          <a:xfrm>
            <a:off x="7953068" y="514823"/>
            <a:ext cx="3049229" cy="369332"/>
          </a:xfrm>
          <a:prstGeom prst="rect">
            <a:avLst/>
          </a:prstGeom>
          <a:noFill/>
        </p:spPr>
        <p:txBody>
          <a:bodyPr wrap="square">
            <a:spAutoFit/>
          </a:bodyPr>
          <a:lstStyle/>
          <a:p>
            <a:r>
              <a:rPr lang="es-MX" b="0" i="0" dirty="0">
                <a:solidFill>
                  <a:srgbClr val="202122"/>
                </a:solidFill>
                <a:effectLst/>
                <a:latin typeface="Arial" panose="020B0604020202020204" pitchFamily="34" charset="0"/>
              </a:rPr>
              <a:t>Factor de Equilibrio: </a:t>
            </a:r>
            <a:r>
              <a:rPr lang="es-MX" b="1" i="0" dirty="0">
                <a:solidFill>
                  <a:srgbClr val="202122"/>
                </a:solidFill>
                <a:effectLst/>
                <a:latin typeface="Arial" panose="020B0604020202020204" pitchFamily="34" charset="0"/>
              </a:rPr>
              <a:t>1, 0, -1</a:t>
            </a:r>
            <a:endParaRPr lang="es-AR" b="1" dirty="0"/>
          </a:p>
        </p:txBody>
      </p:sp>
      <p:sp>
        <p:nvSpPr>
          <p:cNvPr id="2" name="CuadroTexto 1">
            <a:extLst>
              <a:ext uri="{FF2B5EF4-FFF2-40B4-BE49-F238E27FC236}">
                <a16:creationId xmlns:a16="http://schemas.microsoft.com/office/drawing/2014/main" id="{28533753-219A-DA5D-4C5B-E2A3AF9C5265}"/>
              </a:ext>
            </a:extLst>
          </p:cNvPr>
          <p:cNvSpPr txBox="1"/>
          <p:nvPr/>
        </p:nvSpPr>
        <p:spPr>
          <a:xfrm>
            <a:off x="3311012" y="1754431"/>
            <a:ext cx="6887499" cy="369332"/>
          </a:xfrm>
          <a:prstGeom prst="rect">
            <a:avLst/>
          </a:prstGeom>
          <a:noFill/>
        </p:spPr>
        <p:txBody>
          <a:bodyPr wrap="square">
            <a:spAutoFit/>
          </a:bodyPr>
          <a:lstStyle/>
          <a:p>
            <a:r>
              <a:rPr lang="es-MX" b="0" i="0" dirty="0">
                <a:solidFill>
                  <a:srgbClr val="00B050"/>
                </a:solidFill>
                <a:effectLst/>
                <a:latin typeface="Arial" panose="020B0604020202020204" pitchFamily="34" charset="0"/>
              </a:rPr>
              <a:t>Factor de Equilibrio</a:t>
            </a:r>
            <a:r>
              <a:rPr lang="es-MX" b="0" i="0" dirty="0">
                <a:solidFill>
                  <a:srgbClr val="202122"/>
                </a:solidFill>
                <a:effectLst/>
                <a:latin typeface="Arial" panose="020B0604020202020204" pitchFamily="34" charset="0"/>
              </a:rPr>
              <a:t>: </a:t>
            </a:r>
            <a:r>
              <a:rPr lang="es-MX" b="1" i="0" dirty="0">
                <a:solidFill>
                  <a:srgbClr val="202122"/>
                </a:solidFill>
                <a:effectLst/>
                <a:latin typeface="Arial" panose="020B0604020202020204" pitchFamily="34" charset="0"/>
              </a:rPr>
              <a:t>Subárbol derecho – Subárbol izquierdo</a:t>
            </a:r>
            <a:endParaRPr lang="es-AR" b="1" dirty="0"/>
          </a:p>
        </p:txBody>
      </p:sp>
      <p:sp>
        <p:nvSpPr>
          <p:cNvPr id="24" name="CuadroTexto 23">
            <a:extLst>
              <a:ext uri="{FF2B5EF4-FFF2-40B4-BE49-F238E27FC236}">
                <a16:creationId xmlns:a16="http://schemas.microsoft.com/office/drawing/2014/main" id="{0C6355FE-80E6-349B-7393-8E35624F246D}"/>
              </a:ext>
            </a:extLst>
          </p:cNvPr>
          <p:cNvSpPr txBox="1"/>
          <p:nvPr/>
        </p:nvSpPr>
        <p:spPr>
          <a:xfrm>
            <a:off x="1477063" y="2937638"/>
            <a:ext cx="442452" cy="369332"/>
          </a:xfrm>
          <a:prstGeom prst="rect">
            <a:avLst/>
          </a:prstGeom>
          <a:noFill/>
        </p:spPr>
        <p:txBody>
          <a:bodyPr wrap="square" rtlCol="0">
            <a:spAutoFit/>
          </a:bodyPr>
          <a:lstStyle/>
          <a:p>
            <a:pPr algn="ctr"/>
            <a:r>
              <a:rPr lang="es-AR" b="1" dirty="0">
                <a:solidFill>
                  <a:srgbClr val="0070C0"/>
                </a:solidFill>
              </a:rPr>
              <a:t>30</a:t>
            </a:r>
          </a:p>
        </p:txBody>
      </p:sp>
      <p:sp>
        <p:nvSpPr>
          <p:cNvPr id="36" name="CuadroTexto 35">
            <a:extLst>
              <a:ext uri="{FF2B5EF4-FFF2-40B4-BE49-F238E27FC236}">
                <a16:creationId xmlns:a16="http://schemas.microsoft.com/office/drawing/2014/main" id="{BF88D86D-1324-7213-479F-379C9A13BAD1}"/>
              </a:ext>
            </a:extLst>
          </p:cNvPr>
          <p:cNvSpPr txBox="1"/>
          <p:nvPr/>
        </p:nvSpPr>
        <p:spPr>
          <a:xfrm>
            <a:off x="2086896" y="2937638"/>
            <a:ext cx="442452" cy="369332"/>
          </a:xfrm>
          <a:prstGeom prst="rect">
            <a:avLst/>
          </a:prstGeom>
          <a:noFill/>
        </p:spPr>
        <p:txBody>
          <a:bodyPr wrap="square" rtlCol="0">
            <a:spAutoFit/>
          </a:bodyPr>
          <a:lstStyle/>
          <a:p>
            <a:pPr algn="ctr"/>
            <a:r>
              <a:rPr lang="es-AR" b="1" dirty="0">
                <a:solidFill>
                  <a:srgbClr val="0070C0"/>
                </a:solidFill>
              </a:rPr>
              <a:t>10</a:t>
            </a:r>
          </a:p>
        </p:txBody>
      </p:sp>
      <p:sp>
        <p:nvSpPr>
          <p:cNvPr id="3" name="CuadroTexto 2">
            <a:extLst>
              <a:ext uri="{FF2B5EF4-FFF2-40B4-BE49-F238E27FC236}">
                <a16:creationId xmlns:a16="http://schemas.microsoft.com/office/drawing/2014/main" id="{96DE8DDE-29D4-D22A-30C2-32A478C26B5C}"/>
              </a:ext>
            </a:extLst>
          </p:cNvPr>
          <p:cNvSpPr txBox="1"/>
          <p:nvPr/>
        </p:nvSpPr>
        <p:spPr>
          <a:xfrm>
            <a:off x="2868561" y="2937638"/>
            <a:ext cx="442452" cy="369332"/>
          </a:xfrm>
          <a:prstGeom prst="rect">
            <a:avLst/>
          </a:prstGeom>
          <a:noFill/>
        </p:spPr>
        <p:txBody>
          <a:bodyPr wrap="square" rtlCol="0">
            <a:spAutoFit/>
          </a:bodyPr>
          <a:lstStyle/>
          <a:p>
            <a:pPr algn="ctr"/>
            <a:r>
              <a:rPr lang="es-AR" b="1" dirty="0">
                <a:solidFill>
                  <a:srgbClr val="0070C0"/>
                </a:solidFill>
              </a:rPr>
              <a:t>20</a:t>
            </a:r>
          </a:p>
        </p:txBody>
      </p:sp>
      <p:sp>
        <p:nvSpPr>
          <p:cNvPr id="5" name="Elipse 4">
            <a:extLst>
              <a:ext uri="{FF2B5EF4-FFF2-40B4-BE49-F238E27FC236}">
                <a16:creationId xmlns:a16="http://schemas.microsoft.com/office/drawing/2014/main" id="{6BEBE90B-D99D-EF6F-39AD-AA63AF06DBA6}"/>
              </a:ext>
            </a:extLst>
          </p:cNvPr>
          <p:cNvSpPr/>
          <p:nvPr/>
        </p:nvSpPr>
        <p:spPr>
          <a:xfrm>
            <a:off x="2997609" y="3746090"/>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30</a:t>
            </a:r>
          </a:p>
        </p:txBody>
      </p:sp>
      <p:sp>
        <p:nvSpPr>
          <p:cNvPr id="6" name="Elipse 5">
            <a:extLst>
              <a:ext uri="{FF2B5EF4-FFF2-40B4-BE49-F238E27FC236}">
                <a16:creationId xmlns:a16="http://schemas.microsoft.com/office/drawing/2014/main" id="{5A9BF88F-171B-D1BA-FED9-11D1B5EE4943}"/>
              </a:ext>
            </a:extLst>
          </p:cNvPr>
          <p:cNvSpPr/>
          <p:nvPr/>
        </p:nvSpPr>
        <p:spPr>
          <a:xfrm>
            <a:off x="2241754" y="4405042"/>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10</a:t>
            </a:r>
          </a:p>
        </p:txBody>
      </p:sp>
      <p:sp>
        <p:nvSpPr>
          <p:cNvPr id="8" name="Elipse 7">
            <a:extLst>
              <a:ext uri="{FF2B5EF4-FFF2-40B4-BE49-F238E27FC236}">
                <a16:creationId xmlns:a16="http://schemas.microsoft.com/office/drawing/2014/main" id="{ED1A263C-A995-744E-7D5E-5A2C64836DEE}"/>
              </a:ext>
            </a:extLst>
          </p:cNvPr>
          <p:cNvSpPr/>
          <p:nvPr/>
        </p:nvSpPr>
        <p:spPr>
          <a:xfrm>
            <a:off x="3089787" y="5218627"/>
            <a:ext cx="626807" cy="602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20</a:t>
            </a:r>
          </a:p>
        </p:txBody>
      </p:sp>
      <p:cxnSp>
        <p:nvCxnSpPr>
          <p:cNvPr id="9" name="Conector recto 8">
            <a:extLst>
              <a:ext uri="{FF2B5EF4-FFF2-40B4-BE49-F238E27FC236}">
                <a16:creationId xmlns:a16="http://schemas.microsoft.com/office/drawing/2014/main" id="{E27F54CE-3272-5FA6-2862-2FD21DB21CC7}"/>
              </a:ext>
            </a:extLst>
          </p:cNvPr>
          <p:cNvCxnSpPr>
            <a:cxnSpLocks/>
            <a:stCxn id="6" idx="5"/>
            <a:endCxn id="8" idx="1"/>
          </p:cNvCxnSpPr>
          <p:nvPr/>
        </p:nvCxnSpPr>
        <p:spPr>
          <a:xfrm>
            <a:off x="2776767" y="4919104"/>
            <a:ext cx="404814" cy="387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93AD0745-0282-796B-FF11-D5B81E346B96}"/>
              </a:ext>
            </a:extLst>
          </p:cNvPr>
          <p:cNvCxnSpPr>
            <a:cxnSpLocks/>
            <a:stCxn id="5" idx="3"/>
            <a:endCxn id="6" idx="7"/>
          </p:cNvCxnSpPr>
          <p:nvPr/>
        </p:nvCxnSpPr>
        <p:spPr>
          <a:xfrm flipH="1">
            <a:off x="2776767" y="4260152"/>
            <a:ext cx="312636" cy="2330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81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3819740BF7A8249A42B52729D6EEF78" ma:contentTypeVersion="8" ma:contentTypeDescription="Crear nuevo documento." ma:contentTypeScope="" ma:versionID="5d149c100406907eebd72c656cdfb839">
  <xsd:schema xmlns:xsd="http://www.w3.org/2001/XMLSchema" xmlns:xs="http://www.w3.org/2001/XMLSchema" xmlns:p="http://schemas.microsoft.com/office/2006/metadata/properties" xmlns:ns2="51df8af6-2f25-4c15-a633-7bca503286d9" xmlns:ns3="4f501e49-beb3-4e32-bae9-1f758f742512" targetNamespace="http://schemas.microsoft.com/office/2006/metadata/properties" ma:root="true" ma:fieldsID="e29ef4b29fb82676514893eeb5a41de3" ns2:_="" ns3:_="">
    <xsd:import namespace="51df8af6-2f25-4c15-a633-7bca503286d9"/>
    <xsd:import namespace="4f501e49-beb3-4e32-bae9-1f758f74251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df8af6-2f25-4c15-a633-7bca503286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295c58cb-d5d5-42dd-8f73-ae7ba87401e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501e49-beb3-4e32-bae9-1f758f74251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14c0297-3417-4402-a02d-9bc95b1d6b2d}" ma:internalName="TaxCatchAll" ma:showField="CatchAllData" ma:web="4f501e49-beb3-4e32-bae9-1f758f7425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1df8af6-2f25-4c15-a633-7bca503286d9">
      <Terms xmlns="http://schemas.microsoft.com/office/infopath/2007/PartnerControls"/>
    </lcf76f155ced4ddcb4097134ff3c332f>
    <TaxCatchAll xmlns="4f501e49-beb3-4e32-bae9-1f758f742512" xsi:nil="true"/>
  </documentManagement>
</p:properties>
</file>

<file path=customXml/itemProps1.xml><?xml version="1.0" encoding="utf-8"?>
<ds:datastoreItem xmlns:ds="http://schemas.openxmlformats.org/officeDocument/2006/customXml" ds:itemID="{34C8AE19-AE87-4AEE-8976-432CC6CD7C9F}"/>
</file>

<file path=customXml/itemProps2.xml><?xml version="1.0" encoding="utf-8"?>
<ds:datastoreItem xmlns:ds="http://schemas.openxmlformats.org/officeDocument/2006/customXml" ds:itemID="{95A9FC53-A7A1-4FF2-AEE8-56C253ADB305}"/>
</file>

<file path=customXml/itemProps3.xml><?xml version="1.0" encoding="utf-8"?>
<ds:datastoreItem xmlns:ds="http://schemas.openxmlformats.org/officeDocument/2006/customXml" ds:itemID="{13073FFE-32A5-4E10-9A08-7D074D987E1B}"/>
</file>

<file path=docProps/app.xml><?xml version="1.0" encoding="utf-8"?>
<Properties xmlns="http://schemas.openxmlformats.org/officeDocument/2006/extended-properties" xmlns:vt="http://schemas.openxmlformats.org/officeDocument/2006/docPropsVTypes">
  <TotalTime>681</TotalTime>
  <Words>1139</Words>
  <Application>Microsoft Office PowerPoint</Application>
  <PresentationFormat>Panorámica</PresentationFormat>
  <Paragraphs>427</Paragraphs>
  <Slides>24</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Jorge Behringer</dc:creator>
  <cp:lastModifiedBy>Alejandro Jorge Behringer</cp:lastModifiedBy>
  <cp:revision>6</cp:revision>
  <dcterms:created xsi:type="dcterms:W3CDTF">2022-09-07T17:57:14Z</dcterms:created>
  <dcterms:modified xsi:type="dcterms:W3CDTF">2022-09-19T17:24:13Z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0x01010073819740BF7A8249A42B52729D6EEF78</vt:lpwstr>
  </property>
  <property fmtid="{D5CDD505-2E9C-101B-9397-08002B2CF9AE}" pid="3" name="MediaServiceImageTags">
    <vt:lpwstr/>
  </property>
</Properties>
</file>